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handoutMasterIdLst>
    <p:handoutMasterId r:id="rId52"/>
  </p:handoutMasterIdLst>
  <p:sldIdLst>
    <p:sldId id="430" r:id="rId2"/>
    <p:sldId id="443" r:id="rId3"/>
    <p:sldId id="400" r:id="rId4"/>
    <p:sldId id="431" r:id="rId5"/>
    <p:sldId id="351" r:id="rId6"/>
    <p:sldId id="616" r:id="rId7"/>
    <p:sldId id="844" r:id="rId8"/>
    <p:sldId id="811" r:id="rId9"/>
    <p:sldId id="1589" r:id="rId10"/>
    <p:sldId id="1597" r:id="rId11"/>
    <p:sldId id="1590" r:id="rId12"/>
    <p:sldId id="815" r:id="rId13"/>
    <p:sldId id="359" r:id="rId14"/>
    <p:sldId id="1591" r:id="rId15"/>
    <p:sldId id="1592" r:id="rId16"/>
    <p:sldId id="1593" r:id="rId17"/>
    <p:sldId id="846" r:id="rId18"/>
    <p:sldId id="1598" r:id="rId19"/>
    <p:sldId id="875" r:id="rId20"/>
    <p:sldId id="848" r:id="rId21"/>
    <p:sldId id="888" r:id="rId22"/>
    <p:sldId id="617" r:id="rId23"/>
    <p:sldId id="1587" r:id="rId24"/>
    <p:sldId id="378" r:id="rId25"/>
    <p:sldId id="814" r:id="rId26"/>
    <p:sldId id="864" r:id="rId27"/>
    <p:sldId id="860" r:id="rId28"/>
    <p:sldId id="856" r:id="rId29"/>
    <p:sldId id="1595" r:id="rId30"/>
    <p:sldId id="738" r:id="rId31"/>
    <p:sldId id="854" r:id="rId32"/>
    <p:sldId id="858" r:id="rId33"/>
    <p:sldId id="742" r:id="rId34"/>
    <p:sldId id="859" r:id="rId35"/>
    <p:sldId id="745" r:id="rId36"/>
    <p:sldId id="884" r:id="rId37"/>
    <p:sldId id="855" r:id="rId38"/>
    <p:sldId id="1588" r:id="rId39"/>
    <p:sldId id="520" r:id="rId40"/>
    <p:sldId id="427" r:id="rId41"/>
    <p:sldId id="504" r:id="rId42"/>
    <p:sldId id="618" r:id="rId43"/>
    <p:sldId id="621" r:id="rId44"/>
    <p:sldId id="883" r:id="rId45"/>
    <p:sldId id="345" r:id="rId46"/>
    <p:sldId id="623" r:id="rId47"/>
    <p:sldId id="839" r:id="rId48"/>
    <p:sldId id="622" r:id="rId49"/>
    <p:sldId id="448" r:id="rId50"/>
  </p:sldIdLst>
  <p:sldSz cx="12192000" cy="6858000"/>
  <p:notesSz cx="6858000" cy="9144000"/>
  <p:custDataLst>
    <p:tags r:id="rId53"/>
  </p:custDataLst>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FCAC8CEA-2D96-5945-80BE-4D95D036A712}">
          <p14:sldIdLst>
            <p14:sldId id="430"/>
            <p14:sldId id="443"/>
            <p14:sldId id="400"/>
          </p14:sldIdLst>
        </p14:section>
        <p14:section name="Section 1: Architectural need" id="{25FE0CC6-6329-A648-8AB6-A43EEA330F8A}">
          <p14:sldIdLst>
            <p14:sldId id="431"/>
            <p14:sldId id="351"/>
          </p14:sldIdLst>
        </p14:section>
        <p14:section name="Section 2: Disaster planning strategies" id="{5C9D9329-2901-9346-A277-045E27879234}">
          <p14:sldIdLst>
            <p14:sldId id="616"/>
            <p14:sldId id="844"/>
            <p14:sldId id="811"/>
            <p14:sldId id="1589"/>
            <p14:sldId id="1597"/>
            <p14:sldId id="1590"/>
            <p14:sldId id="815"/>
            <p14:sldId id="359"/>
            <p14:sldId id="1591"/>
            <p14:sldId id="1592"/>
            <p14:sldId id="1593"/>
            <p14:sldId id="846"/>
            <p14:sldId id="1598"/>
            <p14:sldId id="875"/>
            <p14:sldId id="848"/>
            <p14:sldId id="888"/>
            <p14:sldId id="617"/>
          </p14:sldIdLst>
        </p14:section>
        <p14:section name="Section 3: Disaster recovery patterns" id="{41547D71-0BA2-1346-8536-43E6EF947B9D}">
          <p14:sldIdLst>
            <p14:sldId id="1587"/>
            <p14:sldId id="378"/>
            <p14:sldId id="814"/>
            <p14:sldId id="864"/>
            <p14:sldId id="860"/>
            <p14:sldId id="856"/>
            <p14:sldId id="1595"/>
            <p14:sldId id="738"/>
            <p14:sldId id="854"/>
            <p14:sldId id="858"/>
            <p14:sldId id="742"/>
            <p14:sldId id="859"/>
            <p14:sldId id="745"/>
            <p14:sldId id="884"/>
            <p14:sldId id="855"/>
            <p14:sldId id="1588"/>
            <p14:sldId id="520"/>
            <p14:sldId id="427"/>
            <p14:sldId id="504"/>
            <p14:sldId id="618"/>
            <p14:sldId id="621"/>
          </p14:sldIdLst>
        </p14:section>
        <p14:section name="Module wrap-up" id="{7DBDD92D-F3D2-2C41-8C79-997974AE4908}">
          <p14:sldIdLst>
            <p14:sldId id="883"/>
            <p14:sldId id="345"/>
            <p14:sldId id="623"/>
            <p14:sldId id="839"/>
            <p14:sldId id="622"/>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34"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clreece" initials="c" lastIdx="52" clrIdx="2">
    <p:extLst>
      <p:ext uri="{19B8F6BF-5375-455C-9EA6-DF929625EA0E}">
        <p15:presenceInfo xmlns:p15="http://schemas.microsoft.com/office/powerpoint/2012/main" userId="clreec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27AA"/>
    <a:srgbClr val="2D75E7"/>
    <a:srgbClr val="16966D"/>
    <a:srgbClr val="4E24A7"/>
    <a:srgbClr val="E817E4"/>
    <a:srgbClr val="FE5496"/>
    <a:srgbClr val="B3EB5B"/>
    <a:srgbClr val="FF9B29"/>
    <a:srgbClr val="535B63"/>
    <a:srgbClr val="31C1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0523" autoAdjust="0"/>
    <p:restoredTop sz="94016" autoAdjust="0"/>
  </p:normalViewPr>
  <p:slideViewPr>
    <p:cSldViewPr snapToGrid="0" snapToObjects="1" showGuides="1">
      <p:cViewPr varScale="1">
        <p:scale>
          <a:sx n="65" d="100"/>
          <a:sy n="65" d="100"/>
        </p:scale>
        <p:origin x="896" y="4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60" d="100"/>
        <a:sy n="160" d="100"/>
      </p:scale>
      <p:origin x="0" y="0"/>
    </p:cViewPr>
  </p:sorterViewPr>
  <p:notesViewPr>
    <p:cSldViewPr snapToGrid="0" snapToObjects="1" showGuides="1">
      <p:cViewPr varScale="1">
        <p:scale>
          <a:sx n="52" d="100"/>
          <a:sy n="52" d="100"/>
        </p:scale>
        <p:origin x="2680"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7FE6BD-1691-4145-ADD1-D77C756FFBA7}" type="doc">
      <dgm:prSet loTypeId="urn:microsoft.com/office/officeart/2005/8/layout/list1" loCatId="" qsTypeId="urn:microsoft.com/office/officeart/2005/8/quickstyle/simple1" qsCatId="simple" csTypeId="urn:microsoft.com/office/officeart/2005/8/colors/colorful2" csCatId="colorful" phldr="1"/>
      <dgm:spPr/>
      <dgm:t>
        <a:bodyPr rtlCol="0"/>
        <a:lstStyle/>
        <a:p>
          <a:pPr rtl="0"/>
          <a:endParaRPr lang="en-US"/>
        </a:p>
      </dgm:t>
    </dgm:pt>
    <dgm:pt modelId="{9032050F-91C8-EB4E-B0AB-77C1AE7AA4AA}">
      <dgm:prSet phldrT="[Text]" custT="1"/>
      <dgm:spPr>
        <a:solidFill>
          <a:schemeClr val="accent5"/>
        </a:solidFill>
      </dgm:spPr>
      <dgm:t>
        <a:bodyPr rtlCol="0"/>
        <a:lstStyle/>
        <a:p>
          <a:pPr rtl="0"/>
          <a:r>
            <a:rPr lang="pt-BR" sz="2800" b="0" i="0">
              <a:latin typeface="Amazon Ember" panose="020B0603020204020204"/>
              <a:ea typeface="Amazon Ember" panose="020B0603020204020204" pitchFamily="34" charset="0"/>
              <a:cs typeface="Amazon Ember" panose="020B0603020204020204" pitchFamily="34" charset="0"/>
            </a:rPr>
            <a:t>Alta disponibilidade</a:t>
          </a:r>
        </a:p>
      </dgm:t>
      <dgm:extLst>
        <a:ext uri="{E40237B7-FDA0-4F09-8148-C483321AD2D9}">
          <dgm14:cNvPr xmlns:dgm14="http://schemas.microsoft.com/office/drawing/2010/diagram" id="0" name="" descr="fully discussed in the notes below the slides."/>
        </a:ext>
      </dgm:extLst>
    </dgm:pt>
    <dgm:pt modelId="{AA64FDE1-EB04-1649-B40D-4C4C53B53492}" type="parTrans" cxnId="{59F603F5-9392-EA44-828C-DD1A2D5F6E3E}">
      <dgm:prSet/>
      <dgm:spPr/>
      <dgm:t>
        <a:bodyPr rtlCol="0"/>
        <a:lstStyle/>
        <a:p>
          <a:pPr rtl="0"/>
          <a:endParaRPr lang="en-US" sz="1100">
            <a:latin typeface="Amazon Ember" panose="020B0603020204020204"/>
          </a:endParaRPr>
        </a:p>
      </dgm:t>
    </dgm:pt>
    <dgm:pt modelId="{725B7E9E-F481-1E4D-8E4E-D3413951D5A8}" type="sibTrans" cxnId="{59F603F5-9392-EA44-828C-DD1A2D5F6E3E}">
      <dgm:prSet/>
      <dgm:spPr/>
      <dgm:t>
        <a:bodyPr rtlCol="0"/>
        <a:lstStyle/>
        <a:p>
          <a:pPr rtl="0"/>
          <a:endParaRPr lang="en-US" sz="1100">
            <a:latin typeface="Amazon Ember" panose="020B0603020204020204"/>
          </a:endParaRPr>
        </a:p>
      </dgm:t>
    </dgm:pt>
    <dgm:pt modelId="{F05DBA56-5D8F-7C43-998D-639B153730A4}">
      <dgm:prSet phldrT="[Text]" custT="1"/>
      <dgm:spPr>
        <a:solidFill>
          <a:srgbClr val="0070C0"/>
        </a:solidFill>
      </dgm:spPr>
      <dgm:t>
        <a:bodyPr rtlCol="0"/>
        <a:lstStyle/>
        <a:p>
          <a:pPr rtl="0"/>
          <a:r>
            <a:rPr lang="pt-BR" sz="2800" b="0" i="0">
              <a:latin typeface="Amazon Ember" panose="020B0603020204020204"/>
              <a:ea typeface="Amazon Ember" panose="020B0603020204020204" pitchFamily="34" charset="0"/>
              <a:cs typeface="Amazon Ember" panose="020B0603020204020204" pitchFamily="34" charset="0"/>
            </a:rPr>
            <a:t>Backup</a:t>
          </a:r>
        </a:p>
      </dgm:t>
    </dgm:pt>
    <dgm:pt modelId="{9A08199D-B1F4-364B-85AA-B30416ED3B99}" type="parTrans" cxnId="{95AF08DC-81CA-D04D-BECA-FF05BE09CE45}">
      <dgm:prSet/>
      <dgm:spPr/>
      <dgm:t>
        <a:bodyPr rtlCol="0"/>
        <a:lstStyle/>
        <a:p>
          <a:pPr rtl="0"/>
          <a:endParaRPr lang="en-US" sz="1100">
            <a:latin typeface="Amazon Ember" panose="020B0603020204020204"/>
          </a:endParaRPr>
        </a:p>
      </dgm:t>
    </dgm:pt>
    <dgm:pt modelId="{2B8EB488-41FD-4649-810F-47C138D97B73}" type="sibTrans" cxnId="{95AF08DC-81CA-D04D-BECA-FF05BE09CE45}">
      <dgm:prSet/>
      <dgm:spPr/>
      <dgm:t>
        <a:bodyPr rtlCol="0"/>
        <a:lstStyle/>
        <a:p>
          <a:pPr rtl="0"/>
          <a:endParaRPr lang="en-US" sz="1100">
            <a:latin typeface="Amazon Ember" panose="020B0603020204020204"/>
          </a:endParaRPr>
        </a:p>
      </dgm:t>
    </dgm:pt>
    <dgm:pt modelId="{02F00FBC-E7B7-D545-92ED-C2B5B2A6825D}">
      <dgm:prSet phldrT="[Text]" custT="1"/>
      <dgm:spPr>
        <a:solidFill>
          <a:schemeClr val="tx1">
            <a:lumMod val="50000"/>
            <a:lumOff val="50000"/>
          </a:schemeClr>
        </a:solidFill>
      </dgm:spPr>
      <dgm:t>
        <a:bodyPr rtlCol="0"/>
        <a:lstStyle/>
        <a:p>
          <a:pPr rtl="0"/>
          <a:r>
            <a:rPr lang="pt-BR" sz="2800" b="0" i="0">
              <a:latin typeface="Amazon Ember" panose="020B0603020204020204"/>
              <a:ea typeface="Amazon Ember" panose="020B0603020204020204" pitchFamily="34" charset="0"/>
              <a:cs typeface="Amazon Ember" panose="020B0603020204020204" pitchFamily="34" charset="0"/>
            </a:rPr>
            <a:t>Recuperação de desastres (DR)</a:t>
          </a:r>
        </a:p>
      </dgm:t>
    </dgm:pt>
    <dgm:pt modelId="{BC4187B9-636D-A340-9674-4FD7D02986C6}" type="parTrans" cxnId="{58F61262-6E82-CF45-9D70-078DA7093B22}">
      <dgm:prSet/>
      <dgm:spPr/>
      <dgm:t>
        <a:bodyPr rtlCol="0"/>
        <a:lstStyle/>
        <a:p>
          <a:pPr rtl="0"/>
          <a:endParaRPr lang="en-US" sz="1100">
            <a:latin typeface="Amazon Ember" panose="020B0603020204020204"/>
          </a:endParaRPr>
        </a:p>
      </dgm:t>
    </dgm:pt>
    <dgm:pt modelId="{BEDB2455-3E38-3446-89C3-1FFEFF0240E8}" type="sibTrans" cxnId="{58F61262-6E82-CF45-9D70-078DA7093B22}">
      <dgm:prSet/>
      <dgm:spPr/>
      <dgm:t>
        <a:bodyPr rtlCol="0"/>
        <a:lstStyle/>
        <a:p>
          <a:pPr rtl="0"/>
          <a:endParaRPr lang="en-US" sz="1100">
            <a:latin typeface="Amazon Ember" panose="020B0603020204020204"/>
          </a:endParaRPr>
        </a:p>
      </dgm:t>
    </dgm:pt>
    <dgm:pt modelId="{10FAE0A9-160E-3E48-AAA1-2B55D2D6D5DA}">
      <dgm:prSet phldrT="[Text]" custT="1"/>
      <dgm:spPr/>
      <dgm:t>
        <a:bodyPr rtlCol="0"/>
        <a:lstStyle/>
        <a:p>
          <a:pPr rtl="0">
            <a:buClr>
              <a:schemeClr val="accent2"/>
            </a:buClr>
          </a:pPr>
          <a:r>
            <a:rPr lang="pt-BR" sz="2000" b="0" i="0">
              <a:latin typeface="Amazon Ember" panose="020B0603020204020204"/>
              <a:ea typeface="Amazon Ember Light" panose="020B0403020204020204" pitchFamily="34" charset="0"/>
              <a:cs typeface="Amazon Ember Light" panose="020B0403020204020204" pitchFamily="34" charset="0"/>
            </a:rPr>
            <a:t>Minimize a frequência com que as aplicações e dados ficam indisponíveis</a:t>
          </a:r>
        </a:p>
      </dgm:t>
    </dgm:pt>
    <dgm:pt modelId="{85D04423-2BC0-8248-AA08-4114806DC2C5}" type="parTrans" cxnId="{FBFFC997-790C-4E45-80CA-FA8398EDC296}">
      <dgm:prSet/>
      <dgm:spPr/>
      <dgm:t>
        <a:bodyPr rtlCol="0"/>
        <a:lstStyle/>
        <a:p>
          <a:pPr rtl="0"/>
          <a:endParaRPr lang="en-US">
            <a:latin typeface="Amazon Ember" panose="020B0603020204020204"/>
          </a:endParaRPr>
        </a:p>
      </dgm:t>
    </dgm:pt>
    <dgm:pt modelId="{7BA388B3-3006-3446-905C-35AE9DABB771}" type="sibTrans" cxnId="{FBFFC997-790C-4E45-80CA-FA8398EDC296}">
      <dgm:prSet/>
      <dgm:spPr/>
      <dgm:t>
        <a:bodyPr rtlCol="0"/>
        <a:lstStyle/>
        <a:p>
          <a:pPr rtl="0"/>
          <a:endParaRPr lang="en-US">
            <a:latin typeface="Amazon Ember" panose="020B0603020204020204"/>
          </a:endParaRPr>
        </a:p>
      </dgm:t>
    </dgm:pt>
    <dgm:pt modelId="{0C57F522-AE64-3A4D-8EBB-D4C8BF6320B1}">
      <dgm:prSet phldrT="[Text]" custT="1"/>
      <dgm:spPr/>
      <dgm:t>
        <a:bodyPr rtlCol="0"/>
        <a:lstStyle/>
        <a:p>
          <a:pPr rtl="0">
            <a:buClr>
              <a:schemeClr val="accent2"/>
            </a:buClr>
          </a:pPr>
          <a:r>
            <a:rPr lang="pt-BR" sz="2000" b="0" i="0">
              <a:latin typeface="Amazon Ember" panose="020B0603020204020204"/>
              <a:ea typeface="Amazon Ember Light" panose="020B0403020204020204" pitchFamily="34" charset="0"/>
              <a:cs typeface="Amazon Ember Light" panose="020B0403020204020204" pitchFamily="34" charset="0"/>
            </a:rPr>
            <a:t>Verifique se os dados estão seguros em caso de desastre</a:t>
          </a:r>
        </a:p>
      </dgm:t>
    </dgm:pt>
    <dgm:pt modelId="{FB2BBCBC-B5A6-1144-9712-E085BBC3B359}" type="parTrans" cxnId="{D22ACFB2-4D0D-7849-B416-A6372CC19C1F}">
      <dgm:prSet/>
      <dgm:spPr/>
      <dgm:t>
        <a:bodyPr rtlCol="0"/>
        <a:lstStyle/>
        <a:p>
          <a:pPr rtl="0"/>
          <a:endParaRPr lang="en-US">
            <a:latin typeface="Amazon Ember" panose="020B0603020204020204"/>
          </a:endParaRPr>
        </a:p>
      </dgm:t>
    </dgm:pt>
    <dgm:pt modelId="{3F8FFAA8-9942-5344-922A-1B39CE292A25}" type="sibTrans" cxnId="{D22ACFB2-4D0D-7849-B416-A6372CC19C1F}">
      <dgm:prSet/>
      <dgm:spPr/>
      <dgm:t>
        <a:bodyPr rtlCol="0"/>
        <a:lstStyle/>
        <a:p>
          <a:pPr rtl="0"/>
          <a:endParaRPr lang="en-US">
            <a:latin typeface="Amazon Ember" panose="020B0603020204020204"/>
          </a:endParaRPr>
        </a:p>
      </dgm:t>
    </dgm:pt>
    <dgm:pt modelId="{1452AE51-8FFD-D34D-994A-0090A7850DCD}">
      <dgm:prSet phldrT="[Text]" custT="1"/>
      <dgm:spPr/>
      <dgm:t>
        <a:bodyPr rtlCol="0"/>
        <a:lstStyle/>
        <a:p>
          <a:pPr rtl="0">
            <a:buClr>
              <a:schemeClr val="accent2"/>
            </a:buClr>
          </a:pPr>
          <a:r>
            <a:rPr lang="pt-BR" sz="2000" b="0" i="0">
              <a:latin typeface="Amazon Ember" panose="020B0603020204020204"/>
              <a:ea typeface="Amazon Ember Light" panose="020B0403020204020204" pitchFamily="34" charset="0"/>
              <a:cs typeface="Amazon Ember Light" panose="020B0403020204020204" pitchFamily="34" charset="0"/>
            </a:rPr>
            <a:t>Recupere os dados e retorne suas aplicações online após um desastre</a:t>
          </a:r>
        </a:p>
      </dgm:t>
    </dgm:pt>
    <dgm:pt modelId="{BA1D89AA-2DE5-AE43-A6CA-C2B76394E15E}" type="parTrans" cxnId="{5C7B8C78-65F5-8347-B24D-35F7EAA6CDE4}">
      <dgm:prSet/>
      <dgm:spPr/>
      <dgm:t>
        <a:bodyPr rtlCol="0"/>
        <a:lstStyle/>
        <a:p>
          <a:pPr rtl="0"/>
          <a:endParaRPr lang="en-US">
            <a:latin typeface="Amazon Ember" panose="020B0603020204020204"/>
          </a:endParaRPr>
        </a:p>
      </dgm:t>
    </dgm:pt>
    <dgm:pt modelId="{323BE9B2-14E8-1C49-BA84-ABBB1F52387D}" type="sibTrans" cxnId="{5C7B8C78-65F5-8347-B24D-35F7EAA6CDE4}">
      <dgm:prSet/>
      <dgm:spPr/>
      <dgm:t>
        <a:bodyPr rtlCol="0"/>
        <a:lstStyle/>
        <a:p>
          <a:pPr rtl="0"/>
          <a:endParaRPr lang="en-US">
            <a:latin typeface="Amazon Ember" panose="020B0603020204020204"/>
          </a:endParaRPr>
        </a:p>
      </dgm:t>
    </dgm:pt>
    <dgm:pt modelId="{243C50A9-67C4-FA4E-8178-66937B068F49}" type="pres">
      <dgm:prSet presAssocID="{E77FE6BD-1691-4145-ADD1-D77C756FFBA7}" presName="linear" presStyleCnt="0">
        <dgm:presLayoutVars>
          <dgm:dir/>
          <dgm:animLvl val="lvl"/>
          <dgm:resizeHandles val="exact"/>
        </dgm:presLayoutVars>
      </dgm:prSet>
      <dgm:spPr/>
      <dgm:t>
        <a:bodyPr rtlCol="0"/>
        <a:lstStyle/>
        <a:p>
          <a:pPr rtl="0"/>
          <a:endParaRPr lang="en-US"/>
        </a:p>
      </dgm:t>
    </dgm:pt>
    <dgm:pt modelId="{C4AAED07-F579-F647-B681-C32CECF6EDB0}" type="pres">
      <dgm:prSet presAssocID="{9032050F-91C8-EB4E-B0AB-77C1AE7AA4AA}" presName="parentLin" presStyleCnt="0"/>
      <dgm:spPr/>
    </dgm:pt>
    <dgm:pt modelId="{9D33B828-2670-3244-A87C-748D116857ED}" type="pres">
      <dgm:prSet presAssocID="{9032050F-91C8-EB4E-B0AB-77C1AE7AA4AA}" presName="parentLeftMargin" presStyleLbl="node1" presStyleIdx="0" presStyleCnt="3"/>
      <dgm:spPr/>
      <dgm:t>
        <a:bodyPr rtlCol="0"/>
        <a:lstStyle/>
        <a:p>
          <a:pPr rtl="0"/>
          <a:endParaRPr lang="en-US"/>
        </a:p>
      </dgm:t>
    </dgm:pt>
    <dgm:pt modelId="{D995AA18-4F4C-CF41-A88C-532F61E42E1E}" type="pres">
      <dgm:prSet presAssocID="{9032050F-91C8-EB4E-B0AB-77C1AE7AA4AA}" presName="parentText" presStyleLbl="node1" presStyleIdx="0" presStyleCnt="3" custScaleX="65584" custScaleY="63712">
        <dgm:presLayoutVars>
          <dgm:chMax val="0"/>
          <dgm:bulletEnabled val="1"/>
        </dgm:presLayoutVars>
      </dgm:prSet>
      <dgm:spPr/>
      <dgm:t>
        <a:bodyPr rtlCol="0"/>
        <a:lstStyle/>
        <a:p>
          <a:pPr rtl="0"/>
          <a:endParaRPr lang="en-US"/>
        </a:p>
      </dgm:t>
    </dgm:pt>
    <dgm:pt modelId="{3481726C-9367-0E4F-8CE3-0B0301E84EE3}" type="pres">
      <dgm:prSet presAssocID="{9032050F-91C8-EB4E-B0AB-77C1AE7AA4AA}" presName="negativeSpace" presStyleCnt="0"/>
      <dgm:spPr/>
    </dgm:pt>
    <dgm:pt modelId="{6F3CFF27-E97F-1E49-8644-69B467BCAE1B}" type="pres">
      <dgm:prSet presAssocID="{9032050F-91C8-EB4E-B0AB-77C1AE7AA4AA}" presName="childText" presStyleLbl="conFgAcc1" presStyleIdx="0" presStyleCnt="3">
        <dgm:presLayoutVars>
          <dgm:bulletEnabled val="1"/>
        </dgm:presLayoutVars>
      </dgm:prSet>
      <dgm:spPr/>
      <dgm:t>
        <a:bodyPr rtlCol="0"/>
        <a:lstStyle/>
        <a:p>
          <a:pPr rtl="0"/>
          <a:endParaRPr lang="en-US"/>
        </a:p>
      </dgm:t>
    </dgm:pt>
    <dgm:pt modelId="{4A0CB734-6395-4443-8051-5D6FFBAEEC8C}" type="pres">
      <dgm:prSet presAssocID="{725B7E9E-F481-1E4D-8E4E-D3413951D5A8}" presName="spaceBetweenRectangles" presStyleCnt="0"/>
      <dgm:spPr/>
    </dgm:pt>
    <dgm:pt modelId="{B1503CB8-435A-6447-BCFE-1998D76886C6}" type="pres">
      <dgm:prSet presAssocID="{F05DBA56-5D8F-7C43-998D-639B153730A4}" presName="parentLin" presStyleCnt="0"/>
      <dgm:spPr/>
    </dgm:pt>
    <dgm:pt modelId="{455D023F-25E6-9A44-8DBF-F59FFF670890}" type="pres">
      <dgm:prSet presAssocID="{F05DBA56-5D8F-7C43-998D-639B153730A4}" presName="parentLeftMargin" presStyleLbl="node1" presStyleIdx="0" presStyleCnt="3"/>
      <dgm:spPr/>
      <dgm:t>
        <a:bodyPr rtlCol="0"/>
        <a:lstStyle/>
        <a:p>
          <a:pPr rtl="0"/>
          <a:endParaRPr lang="en-US"/>
        </a:p>
      </dgm:t>
    </dgm:pt>
    <dgm:pt modelId="{60AA3C38-F07F-2D42-92B9-113A0066C076}" type="pres">
      <dgm:prSet presAssocID="{F05DBA56-5D8F-7C43-998D-639B153730A4}" presName="parentText" presStyleLbl="node1" presStyleIdx="1" presStyleCnt="3" custScaleX="65584" custScaleY="63712">
        <dgm:presLayoutVars>
          <dgm:chMax val="0"/>
          <dgm:bulletEnabled val="1"/>
        </dgm:presLayoutVars>
      </dgm:prSet>
      <dgm:spPr/>
      <dgm:t>
        <a:bodyPr rtlCol="0"/>
        <a:lstStyle/>
        <a:p>
          <a:pPr rtl="0"/>
          <a:endParaRPr lang="en-US"/>
        </a:p>
      </dgm:t>
    </dgm:pt>
    <dgm:pt modelId="{BC2F82E6-B755-2A47-99A0-CDBFD29C7043}" type="pres">
      <dgm:prSet presAssocID="{F05DBA56-5D8F-7C43-998D-639B153730A4}" presName="negativeSpace" presStyleCnt="0"/>
      <dgm:spPr/>
    </dgm:pt>
    <dgm:pt modelId="{C5D28066-2F20-1848-8D48-D7BD4D158A94}" type="pres">
      <dgm:prSet presAssocID="{F05DBA56-5D8F-7C43-998D-639B153730A4}" presName="childText" presStyleLbl="conFgAcc1" presStyleIdx="1" presStyleCnt="3">
        <dgm:presLayoutVars>
          <dgm:bulletEnabled val="1"/>
        </dgm:presLayoutVars>
      </dgm:prSet>
      <dgm:spPr/>
      <dgm:t>
        <a:bodyPr rtlCol="0"/>
        <a:lstStyle/>
        <a:p>
          <a:pPr rtl="0"/>
          <a:endParaRPr lang="en-US"/>
        </a:p>
      </dgm:t>
    </dgm:pt>
    <dgm:pt modelId="{75232F5A-A636-374E-B781-640BAEC79C2B}" type="pres">
      <dgm:prSet presAssocID="{2B8EB488-41FD-4649-810F-47C138D97B73}" presName="spaceBetweenRectangles" presStyleCnt="0"/>
      <dgm:spPr/>
    </dgm:pt>
    <dgm:pt modelId="{D4C8BC7D-5606-FF45-BCAE-05086923566A}" type="pres">
      <dgm:prSet presAssocID="{02F00FBC-E7B7-D545-92ED-C2B5B2A6825D}" presName="parentLin" presStyleCnt="0"/>
      <dgm:spPr/>
    </dgm:pt>
    <dgm:pt modelId="{8695A577-0EB0-9345-BDBF-FD9E113D7A5B}" type="pres">
      <dgm:prSet presAssocID="{02F00FBC-E7B7-D545-92ED-C2B5B2A6825D}" presName="parentLeftMargin" presStyleLbl="node1" presStyleIdx="1" presStyleCnt="3"/>
      <dgm:spPr/>
      <dgm:t>
        <a:bodyPr rtlCol="0"/>
        <a:lstStyle/>
        <a:p>
          <a:pPr rtl="0"/>
          <a:endParaRPr lang="en-US"/>
        </a:p>
      </dgm:t>
    </dgm:pt>
    <dgm:pt modelId="{01CD5BEC-1D47-3E4D-A78E-F4657C52F2C3}" type="pres">
      <dgm:prSet presAssocID="{02F00FBC-E7B7-D545-92ED-C2B5B2A6825D}" presName="parentText" presStyleLbl="node1" presStyleIdx="2" presStyleCnt="3" custScaleX="87468" custScaleY="63712">
        <dgm:presLayoutVars>
          <dgm:chMax val="0"/>
          <dgm:bulletEnabled val="1"/>
        </dgm:presLayoutVars>
      </dgm:prSet>
      <dgm:spPr/>
      <dgm:t>
        <a:bodyPr rtlCol="0"/>
        <a:lstStyle/>
        <a:p>
          <a:pPr rtl="0"/>
          <a:endParaRPr lang="en-US"/>
        </a:p>
      </dgm:t>
    </dgm:pt>
    <dgm:pt modelId="{02CE76CD-2922-7547-AF7A-CF0BD8681E7F}" type="pres">
      <dgm:prSet presAssocID="{02F00FBC-E7B7-D545-92ED-C2B5B2A6825D}" presName="negativeSpace" presStyleCnt="0"/>
      <dgm:spPr/>
    </dgm:pt>
    <dgm:pt modelId="{79C1A6B5-ABD0-D549-9363-76481E568A21}" type="pres">
      <dgm:prSet presAssocID="{02F00FBC-E7B7-D545-92ED-C2B5B2A6825D}" presName="childText" presStyleLbl="conFgAcc1" presStyleIdx="2" presStyleCnt="3">
        <dgm:presLayoutVars>
          <dgm:bulletEnabled val="1"/>
        </dgm:presLayoutVars>
      </dgm:prSet>
      <dgm:spPr/>
      <dgm:t>
        <a:bodyPr rtlCol="0"/>
        <a:lstStyle/>
        <a:p>
          <a:pPr rtl="0"/>
          <a:endParaRPr lang="en-US"/>
        </a:p>
      </dgm:t>
    </dgm:pt>
  </dgm:ptLst>
  <dgm:cxnLst>
    <dgm:cxn modelId="{FBFFC997-790C-4E45-80CA-FA8398EDC296}" srcId="{9032050F-91C8-EB4E-B0AB-77C1AE7AA4AA}" destId="{10FAE0A9-160E-3E48-AAA1-2B55D2D6D5DA}" srcOrd="0" destOrd="0" parTransId="{85D04423-2BC0-8248-AA08-4114806DC2C5}" sibTransId="{7BA388B3-3006-3446-905C-35AE9DABB771}"/>
    <dgm:cxn modelId="{E217AC32-2594-D743-97F4-689BF08D3082}" type="presOf" srcId="{0C57F522-AE64-3A4D-8EBB-D4C8BF6320B1}" destId="{C5D28066-2F20-1848-8D48-D7BD4D158A94}" srcOrd="0" destOrd="0" presId="urn:microsoft.com/office/officeart/2005/8/layout/list1"/>
    <dgm:cxn modelId="{D41FF68E-E5EB-4C47-8D14-CD8098DD11EB}" type="presOf" srcId="{02F00FBC-E7B7-D545-92ED-C2B5B2A6825D}" destId="{8695A577-0EB0-9345-BDBF-FD9E113D7A5B}" srcOrd="0" destOrd="0" presId="urn:microsoft.com/office/officeart/2005/8/layout/list1"/>
    <dgm:cxn modelId="{95AF08DC-81CA-D04D-BECA-FF05BE09CE45}" srcId="{E77FE6BD-1691-4145-ADD1-D77C756FFBA7}" destId="{F05DBA56-5D8F-7C43-998D-639B153730A4}" srcOrd="1" destOrd="0" parTransId="{9A08199D-B1F4-364B-85AA-B30416ED3B99}" sibTransId="{2B8EB488-41FD-4649-810F-47C138D97B73}"/>
    <dgm:cxn modelId="{D22ACFB2-4D0D-7849-B416-A6372CC19C1F}" srcId="{F05DBA56-5D8F-7C43-998D-639B153730A4}" destId="{0C57F522-AE64-3A4D-8EBB-D4C8BF6320B1}" srcOrd="0" destOrd="0" parTransId="{FB2BBCBC-B5A6-1144-9712-E085BBC3B359}" sibTransId="{3F8FFAA8-9942-5344-922A-1B39CE292A25}"/>
    <dgm:cxn modelId="{5C7B8C78-65F5-8347-B24D-35F7EAA6CDE4}" srcId="{02F00FBC-E7B7-D545-92ED-C2B5B2A6825D}" destId="{1452AE51-8FFD-D34D-994A-0090A7850DCD}" srcOrd="0" destOrd="0" parTransId="{BA1D89AA-2DE5-AE43-A6CA-C2B76394E15E}" sibTransId="{323BE9B2-14E8-1C49-BA84-ABBB1F52387D}"/>
    <dgm:cxn modelId="{F7FCA6D7-F7A6-3849-A6B4-1571C4C71F3D}" type="presOf" srcId="{10FAE0A9-160E-3E48-AAA1-2B55D2D6D5DA}" destId="{6F3CFF27-E97F-1E49-8644-69B467BCAE1B}" srcOrd="0" destOrd="0" presId="urn:microsoft.com/office/officeart/2005/8/layout/list1"/>
    <dgm:cxn modelId="{4EB69A17-9F2D-6D47-ADDF-80B909BE6A91}" type="presOf" srcId="{E77FE6BD-1691-4145-ADD1-D77C756FFBA7}" destId="{243C50A9-67C4-FA4E-8178-66937B068F49}" srcOrd="0" destOrd="0" presId="urn:microsoft.com/office/officeart/2005/8/layout/list1"/>
    <dgm:cxn modelId="{0A089DB9-16C2-6341-9170-DFAE082AF3CF}" type="presOf" srcId="{F05DBA56-5D8F-7C43-998D-639B153730A4}" destId="{60AA3C38-F07F-2D42-92B9-113A0066C076}" srcOrd="1" destOrd="0" presId="urn:microsoft.com/office/officeart/2005/8/layout/list1"/>
    <dgm:cxn modelId="{DA830A75-312D-BD4A-8666-DD7C923FFBFD}" type="presOf" srcId="{9032050F-91C8-EB4E-B0AB-77C1AE7AA4AA}" destId="{D995AA18-4F4C-CF41-A88C-532F61E42E1E}" srcOrd="1" destOrd="0" presId="urn:microsoft.com/office/officeart/2005/8/layout/list1"/>
    <dgm:cxn modelId="{59F603F5-9392-EA44-828C-DD1A2D5F6E3E}" srcId="{E77FE6BD-1691-4145-ADD1-D77C756FFBA7}" destId="{9032050F-91C8-EB4E-B0AB-77C1AE7AA4AA}" srcOrd="0" destOrd="0" parTransId="{AA64FDE1-EB04-1649-B40D-4C4C53B53492}" sibTransId="{725B7E9E-F481-1E4D-8E4E-D3413951D5A8}"/>
    <dgm:cxn modelId="{5AFEB28E-FBE7-F84A-B206-4AC5E96FEFB1}" type="presOf" srcId="{F05DBA56-5D8F-7C43-998D-639B153730A4}" destId="{455D023F-25E6-9A44-8DBF-F59FFF670890}" srcOrd="0" destOrd="0" presId="urn:microsoft.com/office/officeart/2005/8/layout/list1"/>
    <dgm:cxn modelId="{12D4A68D-5DA3-3F4F-8EB9-D94E6F32B180}" type="presOf" srcId="{1452AE51-8FFD-D34D-994A-0090A7850DCD}" destId="{79C1A6B5-ABD0-D549-9363-76481E568A21}" srcOrd="0" destOrd="0" presId="urn:microsoft.com/office/officeart/2005/8/layout/list1"/>
    <dgm:cxn modelId="{722FA7EE-C197-BB42-BD0E-207F29165CB1}" type="presOf" srcId="{02F00FBC-E7B7-D545-92ED-C2B5B2A6825D}" destId="{01CD5BEC-1D47-3E4D-A78E-F4657C52F2C3}" srcOrd="1" destOrd="0" presId="urn:microsoft.com/office/officeart/2005/8/layout/list1"/>
    <dgm:cxn modelId="{66D726F4-99D2-9A41-B3AE-2E17FB47B6B5}" type="presOf" srcId="{9032050F-91C8-EB4E-B0AB-77C1AE7AA4AA}" destId="{9D33B828-2670-3244-A87C-748D116857ED}" srcOrd="0" destOrd="0" presId="urn:microsoft.com/office/officeart/2005/8/layout/list1"/>
    <dgm:cxn modelId="{58F61262-6E82-CF45-9D70-078DA7093B22}" srcId="{E77FE6BD-1691-4145-ADD1-D77C756FFBA7}" destId="{02F00FBC-E7B7-D545-92ED-C2B5B2A6825D}" srcOrd="2" destOrd="0" parTransId="{BC4187B9-636D-A340-9674-4FD7D02986C6}" sibTransId="{BEDB2455-3E38-3446-89C3-1FFEFF0240E8}"/>
    <dgm:cxn modelId="{C5835DE3-F8E4-DD42-952B-6EAB09A4536A}" type="presParOf" srcId="{243C50A9-67C4-FA4E-8178-66937B068F49}" destId="{C4AAED07-F579-F647-B681-C32CECF6EDB0}" srcOrd="0" destOrd="0" presId="urn:microsoft.com/office/officeart/2005/8/layout/list1"/>
    <dgm:cxn modelId="{EB1D5D59-C123-D544-9A77-4A777FC323A7}" type="presParOf" srcId="{C4AAED07-F579-F647-B681-C32CECF6EDB0}" destId="{9D33B828-2670-3244-A87C-748D116857ED}" srcOrd="0" destOrd="0" presId="urn:microsoft.com/office/officeart/2005/8/layout/list1"/>
    <dgm:cxn modelId="{33906803-FFF0-1342-8748-B5CC21985E59}" type="presParOf" srcId="{C4AAED07-F579-F647-B681-C32CECF6EDB0}" destId="{D995AA18-4F4C-CF41-A88C-532F61E42E1E}" srcOrd="1" destOrd="0" presId="urn:microsoft.com/office/officeart/2005/8/layout/list1"/>
    <dgm:cxn modelId="{1C37F9BE-C496-854E-B69E-DF247380CDB0}" type="presParOf" srcId="{243C50A9-67C4-FA4E-8178-66937B068F49}" destId="{3481726C-9367-0E4F-8CE3-0B0301E84EE3}" srcOrd="1" destOrd="0" presId="urn:microsoft.com/office/officeart/2005/8/layout/list1"/>
    <dgm:cxn modelId="{6361CEEB-3374-FE40-BCAB-027EAD0FD9E6}" type="presParOf" srcId="{243C50A9-67C4-FA4E-8178-66937B068F49}" destId="{6F3CFF27-E97F-1E49-8644-69B467BCAE1B}" srcOrd="2" destOrd="0" presId="urn:microsoft.com/office/officeart/2005/8/layout/list1"/>
    <dgm:cxn modelId="{043DC343-872A-174A-86AC-BD99F85C42CD}" type="presParOf" srcId="{243C50A9-67C4-FA4E-8178-66937B068F49}" destId="{4A0CB734-6395-4443-8051-5D6FFBAEEC8C}" srcOrd="3" destOrd="0" presId="urn:microsoft.com/office/officeart/2005/8/layout/list1"/>
    <dgm:cxn modelId="{801A1E4D-587C-6C4A-8ECE-6AFB84360D82}" type="presParOf" srcId="{243C50A9-67C4-FA4E-8178-66937B068F49}" destId="{B1503CB8-435A-6447-BCFE-1998D76886C6}" srcOrd="4" destOrd="0" presId="urn:microsoft.com/office/officeart/2005/8/layout/list1"/>
    <dgm:cxn modelId="{3CC94B76-0579-0F40-9E2A-74AD47A768DA}" type="presParOf" srcId="{B1503CB8-435A-6447-BCFE-1998D76886C6}" destId="{455D023F-25E6-9A44-8DBF-F59FFF670890}" srcOrd="0" destOrd="0" presId="urn:microsoft.com/office/officeart/2005/8/layout/list1"/>
    <dgm:cxn modelId="{F24D2BBD-DECA-3042-A0E9-BB1C735CAF35}" type="presParOf" srcId="{B1503CB8-435A-6447-BCFE-1998D76886C6}" destId="{60AA3C38-F07F-2D42-92B9-113A0066C076}" srcOrd="1" destOrd="0" presId="urn:microsoft.com/office/officeart/2005/8/layout/list1"/>
    <dgm:cxn modelId="{1CB0F2E4-27BC-864E-98DA-A8116F1782CD}" type="presParOf" srcId="{243C50A9-67C4-FA4E-8178-66937B068F49}" destId="{BC2F82E6-B755-2A47-99A0-CDBFD29C7043}" srcOrd="5" destOrd="0" presId="urn:microsoft.com/office/officeart/2005/8/layout/list1"/>
    <dgm:cxn modelId="{5FC1F727-F8A7-8242-980D-F1228478B324}" type="presParOf" srcId="{243C50A9-67C4-FA4E-8178-66937B068F49}" destId="{C5D28066-2F20-1848-8D48-D7BD4D158A94}" srcOrd="6" destOrd="0" presId="urn:microsoft.com/office/officeart/2005/8/layout/list1"/>
    <dgm:cxn modelId="{578161E2-5B05-514B-AF00-385CF22AA253}" type="presParOf" srcId="{243C50A9-67C4-FA4E-8178-66937B068F49}" destId="{75232F5A-A636-374E-B781-640BAEC79C2B}" srcOrd="7" destOrd="0" presId="urn:microsoft.com/office/officeart/2005/8/layout/list1"/>
    <dgm:cxn modelId="{13FECE47-9CF9-B649-A5B2-2FDCA653C1FA}" type="presParOf" srcId="{243C50A9-67C4-FA4E-8178-66937B068F49}" destId="{D4C8BC7D-5606-FF45-BCAE-05086923566A}" srcOrd="8" destOrd="0" presId="urn:microsoft.com/office/officeart/2005/8/layout/list1"/>
    <dgm:cxn modelId="{F8A7E907-B654-D14D-BC20-0FAF20D3B568}" type="presParOf" srcId="{D4C8BC7D-5606-FF45-BCAE-05086923566A}" destId="{8695A577-0EB0-9345-BDBF-FD9E113D7A5B}" srcOrd="0" destOrd="0" presId="urn:microsoft.com/office/officeart/2005/8/layout/list1"/>
    <dgm:cxn modelId="{D2FA31AD-717A-AB41-93E8-A294F189CE8D}" type="presParOf" srcId="{D4C8BC7D-5606-FF45-BCAE-05086923566A}" destId="{01CD5BEC-1D47-3E4D-A78E-F4657C52F2C3}" srcOrd="1" destOrd="0" presId="urn:microsoft.com/office/officeart/2005/8/layout/list1"/>
    <dgm:cxn modelId="{6F02EC63-35F7-604E-849D-D4BBDF0863B8}" type="presParOf" srcId="{243C50A9-67C4-FA4E-8178-66937B068F49}" destId="{02CE76CD-2922-7547-AF7A-CF0BD8681E7F}" srcOrd="9" destOrd="0" presId="urn:microsoft.com/office/officeart/2005/8/layout/list1"/>
    <dgm:cxn modelId="{A225BF08-7CC5-9748-AB47-180893B6B2D3}" type="presParOf" srcId="{243C50A9-67C4-FA4E-8178-66937B068F49}" destId="{79C1A6B5-ABD0-D549-9363-76481E568A21}"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CFF27-E97F-1E49-8644-69B467BCAE1B}">
      <dsp:nvSpPr>
        <dsp:cNvPr id="0" name=""/>
        <dsp:cNvSpPr/>
      </dsp:nvSpPr>
      <dsp:spPr>
        <a:xfrm>
          <a:off x="0" y="177011"/>
          <a:ext cx="9743089" cy="140332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6172" tIns="687324" rIns="756172" bIns="142240" numCol="1" spcCol="1270" rtlCol="0" anchor="t" anchorCtr="0">
          <a:noAutofit/>
        </a:bodyPr>
        <a:lstStyle/>
        <a:p>
          <a:pPr marL="228600" lvl="1" indent="-228600" algn="l" defTabSz="889000" rtl="0">
            <a:lnSpc>
              <a:spcPct val="90000"/>
            </a:lnSpc>
            <a:spcBef>
              <a:spcPct val="0"/>
            </a:spcBef>
            <a:spcAft>
              <a:spcPct val="15000"/>
            </a:spcAft>
            <a:buClr>
              <a:schemeClr val="accent2"/>
            </a:buClr>
            <a:buChar char="••"/>
          </a:pPr>
          <a:r>
            <a:rPr lang="pt-BR" sz="2000" b="0" i="0" kern="1200">
              <a:latin typeface="Amazon Ember" panose="020B0603020204020204"/>
              <a:ea typeface="Amazon Ember Light" panose="020B0403020204020204" pitchFamily="34" charset="0"/>
              <a:cs typeface="Amazon Ember Light" panose="020B0403020204020204" pitchFamily="34" charset="0"/>
            </a:rPr>
            <a:t>Minimize a frequência com que as aplicações e dados ficam indisponíveis</a:t>
          </a:r>
        </a:p>
      </dsp:txBody>
      <dsp:txXfrm>
        <a:off x="0" y="177011"/>
        <a:ext cx="9743089" cy="1403325"/>
      </dsp:txXfrm>
    </dsp:sp>
    <dsp:sp modelId="{D995AA18-4F4C-CF41-A88C-532F61E42E1E}">
      <dsp:nvSpPr>
        <dsp:cNvPr id="0" name=""/>
        <dsp:cNvSpPr/>
      </dsp:nvSpPr>
      <dsp:spPr>
        <a:xfrm>
          <a:off x="487154" y="43434"/>
          <a:ext cx="4472935" cy="620656"/>
        </a:xfrm>
        <a:prstGeom prst="round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786" tIns="0" rIns="257786" bIns="0" numCol="1" spcCol="1270" rtlCol="0" anchor="ctr" anchorCtr="0">
          <a:noAutofit/>
        </a:bodyPr>
        <a:lstStyle/>
        <a:p>
          <a:pPr lvl="0" algn="l" defTabSz="1244600" rtl="0">
            <a:lnSpc>
              <a:spcPct val="90000"/>
            </a:lnSpc>
            <a:spcBef>
              <a:spcPct val="0"/>
            </a:spcBef>
            <a:spcAft>
              <a:spcPct val="35000"/>
            </a:spcAft>
          </a:pPr>
          <a:r>
            <a:rPr lang="pt-BR" sz="2800" b="0" i="0" kern="1200">
              <a:latin typeface="Amazon Ember" panose="020B0603020204020204"/>
              <a:ea typeface="Amazon Ember" panose="020B0603020204020204" pitchFamily="34" charset="0"/>
              <a:cs typeface="Amazon Ember" panose="020B0603020204020204" pitchFamily="34" charset="0"/>
            </a:rPr>
            <a:t>Alta disponibilidade</a:t>
          </a:r>
        </a:p>
      </dsp:txBody>
      <dsp:txXfrm>
        <a:off x="517452" y="73732"/>
        <a:ext cx="4412339" cy="560060"/>
      </dsp:txXfrm>
    </dsp:sp>
    <dsp:sp modelId="{C5D28066-2F20-1848-8D48-D7BD4D158A94}">
      <dsp:nvSpPr>
        <dsp:cNvPr id="0" name=""/>
        <dsp:cNvSpPr/>
      </dsp:nvSpPr>
      <dsp:spPr>
        <a:xfrm>
          <a:off x="0" y="1892112"/>
          <a:ext cx="9743089" cy="1117462"/>
        </a:xfrm>
        <a:prstGeom prst="rect">
          <a:avLst/>
        </a:prstGeom>
        <a:solidFill>
          <a:schemeClr val="lt1">
            <a:alpha val="90000"/>
            <a:hueOff val="0"/>
            <a:satOff val="0"/>
            <a:lumOff val="0"/>
            <a:alphaOff val="0"/>
          </a:schemeClr>
        </a:solidFill>
        <a:ln w="12700" cap="flat" cmpd="sng" algn="ctr">
          <a:solidFill>
            <a:schemeClr val="accent2">
              <a:hueOff val="-192849"/>
              <a:satOff val="24379"/>
              <a:lumOff val="-1803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6172" tIns="687324" rIns="756172" bIns="142240" numCol="1" spcCol="1270" rtlCol="0" anchor="t" anchorCtr="0">
          <a:noAutofit/>
        </a:bodyPr>
        <a:lstStyle/>
        <a:p>
          <a:pPr marL="228600" lvl="1" indent="-228600" algn="l" defTabSz="889000" rtl="0">
            <a:lnSpc>
              <a:spcPct val="90000"/>
            </a:lnSpc>
            <a:spcBef>
              <a:spcPct val="0"/>
            </a:spcBef>
            <a:spcAft>
              <a:spcPct val="15000"/>
            </a:spcAft>
            <a:buClr>
              <a:schemeClr val="accent2"/>
            </a:buClr>
            <a:buChar char="••"/>
          </a:pPr>
          <a:r>
            <a:rPr lang="pt-BR" sz="2000" b="0" i="0" kern="1200">
              <a:latin typeface="Amazon Ember" panose="020B0603020204020204"/>
              <a:ea typeface="Amazon Ember Light" panose="020B0403020204020204" pitchFamily="34" charset="0"/>
              <a:cs typeface="Amazon Ember Light" panose="020B0403020204020204" pitchFamily="34" charset="0"/>
            </a:rPr>
            <a:t>Verifique se os dados estão seguros em caso de desastre</a:t>
          </a:r>
        </a:p>
      </dsp:txBody>
      <dsp:txXfrm>
        <a:off x="0" y="1892112"/>
        <a:ext cx="9743089" cy="1117462"/>
      </dsp:txXfrm>
    </dsp:sp>
    <dsp:sp modelId="{60AA3C38-F07F-2D42-92B9-113A0066C076}">
      <dsp:nvSpPr>
        <dsp:cNvPr id="0" name=""/>
        <dsp:cNvSpPr/>
      </dsp:nvSpPr>
      <dsp:spPr>
        <a:xfrm>
          <a:off x="487154" y="1758536"/>
          <a:ext cx="4472935" cy="620656"/>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786" tIns="0" rIns="257786" bIns="0" numCol="1" spcCol="1270" rtlCol="0" anchor="ctr" anchorCtr="0">
          <a:noAutofit/>
        </a:bodyPr>
        <a:lstStyle/>
        <a:p>
          <a:pPr lvl="0" algn="l" defTabSz="1244600" rtl="0">
            <a:lnSpc>
              <a:spcPct val="90000"/>
            </a:lnSpc>
            <a:spcBef>
              <a:spcPct val="0"/>
            </a:spcBef>
            <a:spcAft>
              <a:spcPct val="35000"/>
            </a:spcAft>
          </a:pPr>
          <a:r>
            <a:rPr lang="pt-BR" sz="2800" b="0" i="0" kern="1200">
              <a:latin typeface="Amazon Ember" panose="020B0603020204020204"/>
              <a:ea typeface="Amazon Ember" panose="020B0603020204020204" pitchFamily="34" charset="0"/>
              <a:cs typeface="Amazon Ember" panose="020B0603020204020204" pitchFamily="34" charset="0"/>
            </a:rPr>
            <a:t>Backup</a:t>
          </a:r>
        </a:p>
      </dsp:txBody>
      <dsp:txXfrm>
        <a:off x="517452" y="1788834"/>
        <a:ext cx="4412339" cy="560060"/>
      </dsp:txXfrm>
    </dsp:sp>
    <dsp:sp modelId="{79C1A6B5-ABD0-D549-9363-76481E568A21}">
      <dsp:nvSpPr>
        <dsp:cNvPr id="0" name=""/>
        <dsp:cNvSpPr/>
      </dsp:nvSpPr>
      <dsp:spPr>
        <a:xfrm>
          <a:off x="0" y="3321352"/>
          <a:ext cx="9743089" cy="1117462"/>
        </a:xfrm>
        <a:prstGeom prst="rect">
          <a:avLst/>
        </a:prstGeom>
        <a:solidFill>
          <a:schemeClr val="lt1">
            <a:alpha val="90000"/>
            <a:hueOff val="0"/>
            <a:satOff val="0"/>
            <a:lumOff val="0"/>
            <a:alphaOff val="0"/>
          </a:schemeClr>
        </a:solidFill>
        <a:ln w="12700" cap="flat" cmpd="sng" algn="ctr">
          <a:solidFill>
            <a:schemeClr val="accent2">
              <a:hueOff val="-385698"/>
              <a:satOff val="48758"/>
              <a:lumOff val="-3607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6172" tIns="687324" rIns="756172" bIns="142240" numCol="1" spcCol="1270" rtlCol="0" anchor="t" anchorCtr="0">
          <a:noAutofit/>
        </a:bodyPr>
        <a:lstStyle/>
        <a:p>
          <a:pPr marL="228600" lvl="1" indent="-228600" algn="l" defTabSz="889000" rtl="0">
            <a:lnSpc>
              <a:spcPct val="90000"/>
            </a:lnSpc>
            <a:spcBef>
              <a:spcPct val="0"/>
            </a:spcBef>
            <a:spcAft>
              <a:spcPct val="15000"/>
            </a:spcAft>
            <a:buClr>
              <a:schemeClr val="accent2"/>
            </a:buClr>
            <a:buChar char="••"/>
          </a:pPr>
          <a:r>
            <a:rPr lang="pt-BR" sz="2000" b="0" i="0" kern="1200">
              <a:latin typeface="Amazon Ember" panose="020B0603020204020204"/>
              <a:ea typeface="Amazon Ember Light" panose="020B0403020204020204" pitchFamily="34" charset="0"/>
              <a:cs typeface="Amazon Ember Light" panose="020B0403020204020204" pitchFamily="34" charset="0"/>
            </a:rPr>
            <a:t>Recupere os dados e retorne suas aplicações online após um desastre</a:t>
          </a:r>
        </a:p>
      </dsp:txBody>
      <dsp:txXfrm>
        <a:off x="0" y="3321352"/>
        <a:ext cx="9743089" cy="1117462"/>
      </dsp:txXfrm>
    </dsp:sp>
    <dsp:sp modelId="{01CD5BEC-1D47-3E4D-A78E-F4657C52F2C3}">
      <dsp:nvSpPr>
        <dsp:cNvPr id="0" name=""/>
        <dsp:cNvSpPr/>
      </dsp:nvSpPr>
      <dsp:spPr>
        <a:xfrm>
          <a:off x="487154" y="3187775"/>
          <a:ext cx="5965459" cy="620656"/>
        </a:xfrm>
        <a:prstGeom prst="round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786" tIns="0" rIns="257786" bIns="0" numCol="1" spcCol="1270" rtlCol="0" anchor="ctr" anchorCtr="0">
          <a:noAutofit/>
        </a:bodyPr>
        <a:lstStyle/>
        <a:p>
          <a:pPr lvl="0" algn="l" defTabSz="1244600" rtl="0">
            <a:lnSpc>
              <a:spcPct val="90000"/>
            </a:lnSpc>
            <a:spcBef>
              <a:spcPct val="0"/>
            </a:spcBef>
            <a:spcAft>
              <a:spcPct val="35000"/>
            </a:spcAft>
          </a:pPr>
          <a:r>
            <a:rPr lang="pt-BR" sz="2800" b="0" i="0" kern="1200">
              <a:latin typeface="Amazon Ember" panose="020B0603020204020204"/>
              <a:ea typeface="Amazon Ember" panose="020B0603020204020204" pitchFamily="34" charset="0"/>
              <a:cs typeface="Amazon Ember" panose="020B0603020204020204" pitchFamily="34" charset="0"/>
            </a:rPr>
            <a:t>Recuperação de desastres (DR)</a:t>
          </a:r>
        </a:p>
      </dsp:txBody>
      <dsp:txXfrm>
        <a:off x="517452" y="3218073"/>
        <a:ext cx="5904863" cy="56006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smtClean="0"/>
              <a:t>11/27/2020</a:t>
            </a:r>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smtClean="0"/>
              <a:t>11/27/2020</a:t>
            </a:r>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ws.amazon.com/blogs/storage/scheduling-automated-backups-using-amazon-efs-and-aws-backup/"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github.com/aws-samples/amazon-efs-tutorial/tree/master/in-cloud-transfer"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8" Type="http://schemas.openxmlformats.org/officeDocument/2006/relationships/hyperlink" Target="https://www.youtube.com/watch?v=a7EMou07hRc&amp;ref=wellarchitected" TargetMode="External"/><Relationship Id="rId3" Type="http://schemas.openxmlformats.org/officeDocument/2006/relationships/hyperlink" Target="https://docs.aws.amazon.com/AmazonS3/latest/dev/replication.html" TargetMode="External"/><Relationship Id="rId7" Type="http://schemas.openxmlformats.org/officeDocument/2006/relationships/hyperlink" Target="https://aws.amazon.com/backup-restore/"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docs.aws.amazon.com/lambda/latest/dg/services-cloudwatchevents.html" TargetMode="External"/><Relationship Id="rId5" Type="http://schemas.openxmlformats.org/officeDocument/2006/relationships/hyperlink" Target="https://docs.aws.amazon.com/AWSEC2/latest/UserGuide/EBSSnapshots.html" TargetMode="External"/><Relationship Id="rId4" Type="http://schemas.openxmlformats.org/officeDocument/2006/relationships/hyperlink" Target="https://docs.aws.amazon.com/AmazonS3/latest/dev/object-lifecycle-mgmt.html"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Bem-vindo ao Módulo 14: Planejar para desastres.</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Organizações grandes e pequenas muitas vezes têm um Plano de Continuidade de Negócios (BCP). Uma parte típica do BCP é fornecer continuidade de serviços de TI, incluindo planejamento de recuperação de desastres de TI.</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das medidas mais importantes de um plano de recuperação de desastres é a definição do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objetivo de ponto de recuperação (RPO).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calcular o RPO, primeiro determine qual volume de perda de dados é aceitável, de acordo com seu BCP. Em seguida, descubra a rapidez com que a perda de dados pode ocorrer, como uma medição de tempo.</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exemplo, suponha que você determine que os dados gerados pela aplicação são importantes, mas não críticos, de modo que a perda de 800 registros seria aceitável. Você calcula ainda que, mesmo durante os horários de pico, não mais de 100 registros são criados em uma hora. Neste cenário, você decide que um RPO de 8 horas é suficiente para atender às suas necessidades. Se você implementar um plano de recuperação de desastres que atenda a esse RPO, você certamente fará backups de dados pelo menos a cada 8 horas. Então, se um desastre ocorrer às 22h, o sistema poderá recuperar todos os dados que estavam no sistema, antes das 14h.</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82061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Outra medida importante de um plano de recuperação de desastres é a definição do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objetivo de tempo de recuperação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(RTO). O RTO é o tempo necessário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após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uma interrupção para restaurar as aplicações e recuperar os dados. Para continuar o exemplo anterior, suponha que um desastre ocorra às 22h e o RTO seja de 1 hora. Nesse cenário, o processo de DR deve restaurar o processo de negócios para o nível de serviço aceitável até às 23h.</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Normalmente, uma empresa decide sobre um RPO e RTO aceitáveis com base no impacto financeiro para os negócios quando os sistemas não estão disponíveis. A empresa determina o impacto financeiro considerando muitos fatores. Esses fatores incluem perda de negócios e danos à reputação devido ao tempo de inatividade e à falta de disponibilidade dos sistemas.</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organizações de TI planejam soluções para fornecer a recuperação econômica do sistema. As soluções são baseadas no RPO dentro do cronograma e no nível de serviço que o RTO estabelece.</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53505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434531"/>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fazer um escopo adequado do seu planejamento de recuperação de desastres, analise o uso da AWS de forma holística. A maioria das organizações usa uma combinação de serviços que pode ser amplamente categorizada em cinco áreas de serviços:</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Armazenamento</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Computação</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Redes</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Bancos de dados</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Serviços de orquestração de implantação</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 ocorrer um desastre, o RPO e RTO orientarão seus planos e procedimentos de backup e restauração em cada uma dessas áreas de serviço. Eles também provavelmente afetarão sua arquitetura de implantação de produção.</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Também é importante ter em mente que, embora seja improvável que uma região esteja indisponível, isso pode acontecer. Se algum evento de grande escala afetar uma região — por exemplo, um meteoro cair nessa área — seus dados continuarão disponíveis? Suas aplicações estarão acessíveis? A AWS fornece várias regiões em todo o mundo. Assim, você pode escolher o local mais adequado para a recuperação de desastres, além do local onde o sistema está totalmente implantado.</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337513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248282"/>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seguintes serviços são referenciados no diagrama:</a:t>
            </a:r>
          </a:p>
          <a:p>
            <a:pPr marL="17145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 Elastic Block Store (Amazon EBS)</a:t>
            </a:r>
          </a:p>
          <a:p>
            <a:pPr marL="17145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 Elastic Compute Cloud (Amazon EC2)</a:t>
            </a:r>
          </a:p>
          <a:p>
            <a:pPr marL="17145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 Elastic File System (Amazon EFS)</a:t>
            </a:r>
          </a:p>
          <a:p>
            <a:pPr marL="17145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 Simple Storage Service (Amazon S3)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 Simple Storage Service Glacier (Amazon S3 Glacier)</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iniciar o planejamento detalhado para desastres, consulte a camada de armazenamento de dados (adiaremos a discussão da camada de banco de dados, no momento).</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armazenamento na Nuvem AWS pode consistir em uma combinação de armazenamento em bloco, armazenamento do sistema de arquivos e armazenamento de objetos. Enquanto isso, sua organização também pode usar serviços da AWS que conectam o datacenter on-premises à Nuvem AWS.</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Nos próximos slides, você aprenderá sobre as melhores práticas de alto nível para cada uma dessas três áreas.</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serviço com o qual você pode não estar familiarizado é 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AWS DataSync</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AWS DataSync promove a movimentação de grandes quantidades de dados online entre o armazenamento on-premises e o Amazon S3, o Amazon EFS ou o Amazon FSx for Windows File Server. Ele é compatível com os trabalhos de cópia com script e com as transferências de dados agendadas dos sistemas de arquivos de rede (NFS) on-premises e o armazenamento SMB (Server Message Block). Ele também pode usar opcionalmente links do AWS Direct Connect.</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638762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43699"/>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muitas organizações, a maior parte de seus dados armazenados na AWS está no Amazon S3, que fornece o armazenamento de objetos.</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Lembre-se de que existem buckets do S3 em uma região específica da AWS. Você escolhe a região ao criar o bucket.. O Amazon S3 oferece 99,999999999 por cento de durabilidade para classes de armazenamento S3 Standard, S3 Standard-IA, S3 One Zone-IA e Amazon S3 Glacier. O Amazon S3 Standard, o S3 Standard-IA e o Amazon S3 Glacier foram todos projetados para sustentar os dados, caso ocorra uma perda total na zona de disponibilidade do Amazon S3. Eles fornecem essa estabilidade armazenando automaticamente os objetos em um mínimo de três zonas de disponibilidade, cada uma separada, em uma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única</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região da AWS.</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aplicações críticas e cenários de dados em que você deseja um nível mais alto de segurança para os dados, a melhor prática é configurar a replicação entre as regiões do S3. Para habilitar a replicação de objetos, adicione uma configuração de replicação ao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bucket de origem</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 configuração mínima deve indicar o bucket de destino no qual você deseja que o Amazon S3 replique todos os objetos ou um subconjunto de todos os objetos. Ele também deve incluir uma função do AWS Identity and Access Management (IAM) que conceda ao Amazon S3 permissões para copiar os objetos no bucket de destino.</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objetos copiados retêm seus metadados. 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bucket de destino</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pode pertencer a outra classe de armazenamento. Por exemplo, o conteúdo de um bucket S3 Standard pode ser replicado em um bucket do Amazon S3 Glacier. Você pode atribuir uma propriedade diferente aos objetos no bucket de destino. Você também pode usar o S3 Replication Time Control (S3 RTC) para replicar os dados em diferentes regiões em um período previsível. O S3 RTC replica 99,99% dos novos objetos armazenados no Amazon S3 em 15 minutos (respaldado por um acordo de nível de serviço).</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29120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62682"/>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Em relação ao armazenamento em bloco, você pode fazer backup dos dados que estão nos volumes do EBS no Amazon S3 criando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snapshots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pontuais. Os snapshots são backups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incrementais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que significa que eles salvam somente os blocos no dispositivo que sofreram alterações desde o snapshot mais recente. Essa arquitetura minimiza o tempo necessário para criar o snapshot e, como não duplica os dados, economiza nos custos de armazenamento.</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Cada snapshot contém todas as informações necessárias para restaurar os dados (a partir do momento em que o snapshot foi tirado) em um volume novo do EBS. Quando você cria um volume do EBS baseado em um snapshot, o novo volume começa como uma réplica exata do volume original. Esse volume original foi usado para criar o snapshot. O volume replicado carrega os dados em segundo plano, por isso você pode começar a usá-lo imediatamente. Se você acessar dados que ainda não foram carregados, o volume baixa imediatamente os dados solicitados do Amazon S3. Em seguida, ele continua a carregar o restante dos dados do volume em segundo plano.</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volumes do Amazon EBS fornecem armazenamento fora da instância que persiste independentemente da vida de uma instância e é replicado em vários servidores em uma zona de disponibilidade. Os volumes impedem a perda de dados causada pela falha de qualquer componente único. Depois de criar um snapshot, ele faz a cópia no Amazon S3 (quando o status do snapshot estiver como concluído). Em seguida, você pode copiá-lo de uma região da AWS para outra ou dentro da mesma região.</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usar o Amazon Data Lifecycle Manager</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para automatizar a criação, retenção e exclusão de snapshots capturados para fazer backup dos volumes do Amazon EBS. A automação do gerenciamento de snapshots ajuda você a:</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Proteger dados valiosos impondo uma programação regular de backup</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Reter os backups conforme exigido por auditores ou pelas regras de conformidade interna</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Reduzir os custos de armazenamento excluindo backup obsoletos</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Não é possível criar snapshots de volumes de armazenamento de instâncias do EC2. No entanto, se você precisar fazer backup de dados de um armazenamento de instâncias, poderá criar um novo volume do EBS e formatá-lo. Em seguida, monte o novo volume no SO convidado da instância do EC2 e copie os dados no volume do armazenamento de instâncias para o volume do EBS. Lembre-se de que os volumes de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armazenamento de instâncias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fornecem armazenamento temporário em nível de bloco que funciona bem para informações que são alteradas com frequência, como buffers, caches e dados transitórios. Você pode achar necessário fazer backup de dados de um armazenamento de instâncias. Nesse caso, repense a opção de armazenar esses dados em um volume de armazenamento de instâncias.</a:t>
            </a:r>
          </a:p>
        </p:txBody>
      </p:sp>
    </p:spTree>
    <p:extLst>
      <p:ext uri="{BB962C8B-B14F-4D97-AF65-F5344CB8AC3E}">
        <p14:creationId xmlns:p14="http://schemas.microsoft.com/office/powerpoint/2010/main" val="2077478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43699"/>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replicação do armazenamento de arquivos é também uma melhor prática.</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AWS DataSync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acelera a movimentação de dados entre dois sistemas de arquivos EFS ou Amazon FSx Windows File Server, ou entre o armazenamento on-premises e o da AWS. Você pode usar o DataSync para transferir conjuntos de dados pelo DX ou pela Internet. Use o serviço para migrações de dados únicas ou fluxos de trabalho contínuos para proteção e recuperação de dados.</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Saiba mais sobre como usar 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AWS Backup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gerenciar backups de volume do EBS e para automatizar os backups de sistemas de arquivos EFS. Consulte o blog </a:t>
            </a:r>
            <a:r>
              <a:rPr lang="pt-BR" sz="110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3"/>
              </a:rPr>
              <a:t>Agendamento de backups automatizados usando o Amazon EFS e o AWS Backup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detalhes.</a:t>
            </a:r>
          </a:p>
          <a:p>
            <a:pPr rtl="0"/>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FSx for Windows File Server </a:t>
            </a: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faz</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backups automáticos diários dos sistemas de arquivos e permite que você faça mais backups a qualquer momento. O Amazon FSx armazena os backups no Amazon S3. A janela de backup diário é uma janela de 30 minutos que você especifica ao criar um sistema de arquivos. O período de retenção do backup diário especificado para o sistema de arquivos determina o número de dias em que os backups automáticos diários serão mantidos. (Este número é de 7 dias por padrão.)</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Assim como a maioria das classes de armazenamento do Amazon S3, os sistemas de arquivos do Amazon EFS e do FSx for Windows File Server também replicam dados entre as zonas de disponibilidade. Os requisitos de recuperação de desastres podem especificar a necessidade de uma solução de recuperação multirregional. Nesse caso, é uma melhor prática replicar os sistemas de arquivos do Amazon EFS e do FSx for Windows File Server em uma segunda região. Você pode usar o AWS DataSync para fazer essa replicação. Para simplificar a transferência de arquivos entre dois sistemas de arquivos EFS usando o DataSync, você pode usar o </a:t>
            </a:r>
            <a:r>
              <a:rPr lang="pt-BR" sz="110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4"/>
              </a:rPr>
              <a:t>AWS DataSync In-Cloud QuickStart and Scheduler</a:t>
            </a:r>
            <a:r>
              <a:rPr lang="pt-BR" sz="110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155638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No contexto da DR, é fundamental que você possa criar máquinas virtuais rapidamente e controlá-las. Ao iniciar as instâncias em zonas de disponibilidade separadas, você pode proteger suas aplicações contra a falha de um único local.</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organizar a recuperação automática de uma instância do EC2 quando uma verificação de status do sistema do hardware básico falhar. A instância é reinicializada (no novo hardware, se necessário), mas mantém seu ID de instância, os endereços IP, os anexos de volume do EBS e outros detalhes da configuração. Para uma recuperação completa, verifique se a instância está configurada para iniciar automaticamente todos os serviços ou aplicações como parte do processo de inicialização.</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imagens de máquina da Amazon (AMIs) são pré-configuradas com sistemas operacionais. Algumas AMIs pré-configuradas também podem incluir pilhas de aplicações. Você também pode configurar suas próprias AMIs personalizadas. No contexto da DR, a AWS recomenda que você configure e identifique suas próprias AMIs para que elas sejam executadas como parte do procedimento de recuperação. Essas AMIs devem ser pré-configuradas com o sistema operacional de sua preferência, além das partes apropriadas da pilha de aplicações.</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362737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35677"/>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a recuperação de desastres de recursos de computação, você provavelmente poderá usar o recurso de snapshot do Amazon EC2. Os snapshots podem ser agendados ou executados manualmente.</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Embora você possa criar backups do sistema ou do sistema em nível de instância, o uso extensivo dessa abordagem aumenta os custos de armazenamento. Uma abordagem melhor é a configuração de um processo de reconstrução automatizada, onde o código-fonte é armazenado em um repositório.</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Talvez você queira replicar o Amazon S3 entre regiões ou replicar suas AMIs e snapshots mais críticos em diferentes regiões.</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fim, considere arquitetar o uso de recursos de computação para armazenar dados essenciais fora das instâncias. Como você vê no exemplo, seus dados podem ser armazenados em um bucket do S3. Quando precisar fazer o processamento de dados, você poderá executar uma ou mais instâncias do EC2 em uma AMI personalizada pré-configurada com software de aplicação. Assim que a instância for iniciada, ela pode extrair os dados necessários do bucket do S3 e processá-los. Em seguida, ela pode gravar os dados de saída de volta no Amazon S3 (talvez em outro bucket do S3). Depois que a instância concluir suas tarefas de computação,ela pode ser encerrada. Essa arquitetura, enquanto atender às necessidades da sua empresa, facilita a criação da estratégia de recuperação de desastres. Ela também pode economizar nos custos, porque os servidores que não estiverem em uso constante podem ser encerrados e depois recriados quando necessário.</a:t>
            </a:r>
          </a:p>
        </p:txBody>
      </p:sp>
    </p:spTree>
    <p:extLst>
      <p:ext uri="{BB962C8B-B14F-4D97-AF65-F5344CB8AC3E}">
        <p14:creationId xmlns:p14="http://schemas.microsoft.com/office/powerpoint/2010/main" val="3562292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63233"/>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Quando você trabalha para se recuperar de um desastre, é provável que tenha que modificar as configurações de rede para falhar seu sistema em outro site. A AWS oferece vários serviços e recursos que permitem gerenciar e modificar as configurações de rede, alguns dos quais são destacados a seguir.</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Route 53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oferece recursos de balanceamento de carga e roteamento de rede que permitem distribuir o tráfego da rede. Ele também fornece recursos para fazer failover entre vários endpoints e até mesmo em um site estático hospedado no Amazon S3.</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serviço do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Elastic Load Balancing</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distribui automaticamente o tráfego de entrada das aplicações entre várias instâncias do EC2. Ele permite que você obtenha uma tolerância ainda maior a falhas em suas aplicações, fornecendo recurso de balanceamento de carga contínuo, necessário para responder ao tráfego de entrada da aplicação. Você pode pré-alocar um balanceador de carga para que o Domain Name System (DNS) fique conhecido, o que pode simplificar a implementação do plano de DR.</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usar 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 Virtual Private Cloud (Amazon VPC)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estender uma topologia de rede on-premises existente para a nuvem. Esta extensão pode ser especialmente apropriada quando você recupera aplicações corporativas que podem ser hospedados em uma rede interna.</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fim, 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AWS Direct Connect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simplifica a configuração de uma conexão de rede dedicada de um datacenter on-premises para a AWS. O uso do DX pode reduzir os custos de rede, aumentar a taxa de transferência de largura de banda e fornecer uma experiência de rede mais consistente do que as conexões baseadas na Internet.</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20527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 módulo inclui as seguintes seções: </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Necessidade arquitetônica</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Estratégias de planejamento para desastres</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Padrões de recuperação de desastres</a:t>
            </a:r>
          </a:p>
          <a:p>
            <a:pPr marL="0" indent="0" rtl="0">
              <a:buFont typeface="Arial" panose="020B0604020202020204" pitchFamily="34" charset="0"/>
              <a:buNone/>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módulo também inclui um</a:t>
            </a: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laboratório guiado,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onde você habilitará a replicação em várias regiões do Amazon S3. Você configurará um gateway de arquivos e montará o compartilhamento de arquivos em uma instância do Amazon Elastic Compute Cloud (Amazon EC2).</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fim, você deverá concluir um teste de conhecimento para testar sua compreensão dos principais conceitos abordados neste módulo.</a:t>
            </a:r>
          </a:p>
          <a:p>
            <a:pPr marL="0" indent="0" rtl="0">
              <a:buFont typeface="Arial" panose="020B0604020202020204" pitchFamily="34" charset="0"/>
              <a:buNone/>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51474"/>
          </a:xfrm>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AWS fornece muitos serviços de banco de dados. Alguns dos principais recursos do Amazon RDS e do Amazon DynamoDB, relevantes para os cenários de recuperação de desastres, estão explicados abaixo.</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Considere usar o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 RDS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na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fase de preparação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da DR para armazenar uma cópia dos dados críticos em um banco de dados que já esteja em execução. Em seguida, use o Amazon RDS na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fase de recuperação</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da DR para executar o banco de dados de produção.</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 você implementar um plano de recuperação de desastres multirregional, o Amazon RDS oferece a capacidade de armazenar dados de snapshot capturados de uma região para outra. Você pode compartilhar um snapshot manual com até 20 outras contas da AWS.</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combinação de réplicas de leitura com implantações do Multi-AZ permite que você crie uma estratégia de recuperação de desastres resiliente e simplifique o processo de upgrade do mecanismo de banco de dados. Ao usar réplicas de leitura do Amazon RDS, você pode criar uma ou mais cópias somente leitura da instância do banco de dados. Você pode criar essas cópias na mesma região da AWS ou em uma região da AWS diferente. As atualizações feitas ao banco de dados de origem são, então, copiadas de forma assíncrona nas réplicas de leitura. As réplicas de leitura podem ser promovidas para se tornar uma instância de banco de dados independente, quando necessário.</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Use o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 DynamoDB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na fase de preparação para copiar dados no DynamoDB em outra região ou no Amazon S3. Durante a fase de recuperação da DR, você pode aumentar a escala em minutos. As tabelas globais do DynamoDB replicam automaticamente as tabelas do DynamoDB nas regiões da AWS de sua preferência. Elas resolvem conflitos de atualização e permitem que as aplicações permaneçam altamente disponíveis, mesmo no caso improvável de uma região inteira ser isolada ou afetada pela degradação.</a:t>
            </a: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041180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1"/>
            <a:ext cx="5486400" cy="3767266"/>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Ao usar os serviços de automação, você pode replicar ou reimplantar ambientes rapidamente.</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AWS CloudFormation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permite modelar e implantar toda a sua infraestrutura em um arquivo de texto. Esse modelo pode se tornar a única fonte confiável para a sua infraestrutura. Quando você usa o AWS CloudFormation para gerenciar toda a infraestrutura, ele também se torna uma ferramenta poderosa em seu toolkit de planejamento da recuperação de desastres. Ele permite duplicar ambientes de produção complexos em minutos, por exemplo, em uma nova região ou uma nova VPC.</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AWS CloudFormation provisiona os recursos de maneira repetível, o que permite criar e reconstruir sua infraestrutura e aplicações. Não é necessário executar ações manuais ou escrever scripts personalizados.</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 você usar 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AWS Elastic Beanstalk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hospedar as aplicações, você poderá fazer upload de um pacote de origem das aplicações atualizadas e implantá-lo no ambiente do AWS Elastic Beanstalk. Alternativamente, você pode reimplantar uma versão carregada por upload anteriormente de uma aplicação. Você pode implantar uma versão da aplicação, carregada anteriormente por upload, em qualquer um de seus ambientes.</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 finalmente, 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AWS OpsWorks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um serviço de gerenciamento de aplicações que facilita a implantação e operação de aplicações de todos os tipos e tamanhos. Você pode definir seu ambiente como uma série de camadas e configurar cada camada como uma camada da aplicação. O AWS OpsWorks tem substituição automática de host, portanto, se você tiver uma falha de instância, ela será automaticamente substituída. Você pode usar o AWS OpsWorks na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fase de preparação</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da DR para modelar o ambiente e combiná-lo com o AWS CloudFormation na fase de recuperação.</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317532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escolher a estratégia correta de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recuperação de desastres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primeiro identifique o objetivo de ponto de recuperação (RPO) e o objetivo de tempo de recuperação (RTO)</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Use recursos como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Replicação entre regiões do S3</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snapshots de volume do EBS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snapshots do RDS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para proteger os dados</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Use recursos de rede, como 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failover do Route 53</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 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Elastic Load Balancing</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para melhorar a disponibilidade das aplicações</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Use serviços de automação, como 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AWS CloudFormation</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como parte da sua estratégia de recuperação de desastres para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implantar rapidamente ambientes duplicados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quando necessário</a:t>
            </a:r>
          </a:p>
          <a:p>
            <a:pPr marL="0" indent="0" rtl="0">
              <a:buFont typeface="Arial" panose="020B0604020202020204" pitchFamily="34" charset="0"/>
              <a:buNone/>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879672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a:t>
            </a:r>
            <a:r>
              <a:rPr lang="pt-BR" sz="1100" i="0">
                <a:latin typeface="Amazon Ember" panose="020B0603020204020204" pitchFamily="34" charset="0"/>
                <a:ea typeface="Amazon Ember" panose="020B0603020204020204" pitchFamily="34" charset="0"/>
                <a:cs typeface="Amazon Ember" panose="020B0603020204020204" pitchFamily="34" charset="0"/>
              </a:rPr>
              <a:t>3: Padrões de recuperação de desastres.</a:t>
            </a:r>
          </a:p>
        </p:txBody>
      </p:sp>
    </p:spTree>
    <p:extLst>
      <p:ext uri="{BB962C8B-B14F-4D97-AF65-F5344CB8AC3E}">
        <p14:creationId xmlns:p14="http://schemas.microsoft.com/office/powerpoint/2010/main" val="2676570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organizações costumam usar esses quatro padrões comuns de recuperação de desastres:</a:t>
            </a: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marL="171450" lvl="0" indent="-171450" rtl="0">
              <a:buFont typeface="Arial" panose="020B0604020202020204" pitchFamily="34" charset="0"/>
              <a:buChar cha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Backup e restauração</a:t>
            </a:r>
          </a:p>
          <a:p>
            <a:pPr marL="171450" lvl="0" indent="-171450" rtl="0">
              <a:buFont typeface="Arial" panose="020B0604020202020204" pitchFamily="34" charset="0"/>
              <a:buChar cha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Chama piloto</a:t>
            </a:r>
          </a:p>
          <a:p>
            <a:pPr marL="171450" lvl="0" indent="-171450" rtl="0">
              <a:buFont typeface="Arial" panose="020B0604020202020204" pitchFamily="34" charset="0"/>
              <a:buChar cha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Espera passiva</a:t>
            </a:r>
          </a:p>
          <a:p>
            <a:pPr marL="171450" lvl="0" indent="-171450" rtl="0">
              <a:buFont typeface="Arial" panose="020B0604020202020204" pitchFamily="34" charset="0"/>
              <a:buChar cha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Multissite</a:t>
            </a: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Como você descobrirá nos detalhes que se seguem, cada padrão é adequado para diferentes requisitos. Alguns dos padrões oferecem melhor custo-benefício. Outros fornecem um RPO e RTO mais rápidos, mas custam mais para manter.</a:t>
            </a:r>
          </a:p>
        </p:txBody>
      </p:sp>
    </p:spTree>
    <p:extLst>
      <p:ext uri="{BB962C8B-B14F-4D97-AF65-F5344CB8AC3E}">
        <p14:creationId xmlns:p14="http://schemas.microsoft.com/office/powerpoint/2010/main" val="2437319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754909"/>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primeira abordagem de recuperação de desastres é 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padrão de backup e restauração</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Na maioria dos ambientes tradicionais, o backup dos dados é feito em fita e enviado regularmente para fora do local. Se você usar esse método, poderá levar muito tempo para restaurar o sistema quando ocorrer um desastre.</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S3 fornece um destino mais facilmente acessível para os dados de backup que podem ser necessários rapidamente para executar uma restauração. A transferência de dados entre o Amazon S3 geralmente é feita por meio da rede e, portanto, é acessível em qualquer local.</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No cenário de backup de exemplo, os dados são copiados do datacenter on-premises para o Amazon S3. Opcionalmente, o AWS DataSync ou o Amazon S3 Transfer Acceleration podem ser usados como parte dessa configuração para automatizar ou aumentar a velocidade da transferência de dados. Em seguida, uma configuração do ciclo de vida do S3, aplicada ao bucket posteriormente, transfere os dados de backup para classes de armazenamento mais econômicas do Amazon S3. Os dados de backup são movidos para o Amazon S3 Glacier ou para o Amazon S3 Standard – IA, o que reduz os custos à medida que os dados envelhecem e não são mais acessados com frequência.</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No cenário de restauração de exemplo, os dados on-premises podem ser perdidos temporária ou permanentemente. Em seguida, os dados de backup podem ser obtidos por download no Amazon S3 e retornados aos servidores on-premises.</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 o datacenter corporativo permanecer offline, você poderá garantir ainda mais a capacidade de restaurar os dados em seus servidores. Você pode ter servidores do Amazon EC2 prontos para entrar em uma VPC em sua região de recuperação de desastres designada. Essa região pode se conectar ao bucket do S3 que contém os dados da aplicação de backup. Ela pode ler esses dados e até hospedar temporariamente as aplicações enquanto você trabalha para restaurar o datacenter.</a:t>
            </a:r>
          </a:p>
        </p:txBody>
      </p:sp>
    </p:spTree>
    <p:extLst>
      <p:ext uri="{BB962C8B-B14F-4D97-AF65-F5344CB8AC3E}">
        <p14:creationId xmlns:p14="http://schemas.microsoft.com/office/powerpoint/2010/main" val="592017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324350"/>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Como parte do padrão de backup e restauração, você pode preferir o usar o AWS Storage Gateway.</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AWS Storage Gateway é um serviço de armazenamento híbrido que permite que as aplicações on-premises usem o armazenamento na Nuvem AWS. Você pode usar o serviço para backup e arquivamento, recuperação de desastres, processamento de dados na nuvem, camadas de armazenamento e migração.</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aplicações se conectam ao serviço por meio de uma máquina virtual ou um dispositivo de gateway de hardware usando protocolos de armazenamento padrão. Esses protocolos incluem NFS, SMB, Virtual Tape Library (VTL) e Internet Small Computer System Interface (iSCSI). O gateway se conecta aos serviços de armazenamento da AWS, como o Amazon S3, o Amazon S3 Glacier e o Amazon EBS, fornecendo armazenamento para arquivos, volumes e fitas virtuais. O serviço inclui um mecanismo de transferência de dados otimizado. Ele fornece gerenciamento de largura de banda, resiliência automatizada de rede e transferência de dados eficiente, além de um cache local para acesso on-premises de baixa latência aos dados mais ativos.</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 um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gateway de arquivos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você armazena e recupera objetos (usando o protocolo NFS ou SMB) no Amazon S3. Você usa um cache local para acesso de baixa latência aos dados usados mais recentemente. Depois que os arquivos são transferidos para o Amazon S3, eles são armazenados como objetos e acessados por meio de um ponto de montagem NFS.</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interface de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volume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do Storage Gateway apresenta às aplicações os volumes de disco de armazenamento em bloco que podem ser acessados usando o protocolo iSCSI. Os dados desses volumes são armazenados em backup como snapshots pontuais do EBS, o que permite que você os acesse por meio do Amazon EC2, se necessário.</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interface de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fita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do Storage Gateway</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apresenta o Storage Gateway para a aplicação de backup existente, como uma biblioteca de fitas virtuais. A biblioteca de fitas consiste em um alterador de mídia virtual e unidades de fitas virtuais. Você pode continuar a usar as aplicações de backup existentes enquanto grava em uma coleção de fitas virtuais. Cada fita virtual é armazenada no Amazon S3. Quando você não precisar mais de acesso aos dados nas fitas virtuais, a aplicação de backup fará o arquivamento da biblioteca de fitas virtuais para o Amazon S3 Glacier.</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336011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 você implementar o padrão de recuperação de desastres de backup e restauração, as principais etapas que você deve concluir durante a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fase de preparação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são:</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Criar backups dos sistemas atuais</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Armazenar os backups no Amazon S3</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Documentar o procedimento para restaurar a partir de backups</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 você implementar esse padrão, as etapas principais a serem concluídas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em caso de desastre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são:</a:t>
            </a:r>
            <a: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r>
            <a:b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b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Recupere os backups do Amazon S3</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Iniciar a infraestrutura necessária</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Restaurar o sistema a partir de backups</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 por fim, encaminhar o tráfego para o novo sistema</a:t>
            </a:r>
          </a:p>
        </p:txBody>
      </p:sp>
    </p:spTree>
    <p:extLst>
      <p:ext uri="{BB962C8B-B14F-4D97-AF65-F5344CB8AC3E}">
        <p14:creationId xmlns:p14="http://schemas.microsoft.com/office/powerpoint/2010/main" val="2609401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98607"/>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segunda abordagem de recuperação de desastres é 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padrão da chama piloto</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chama piloto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descreve um padrão de recuperação de desastres em que uma versão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mínima</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do backup do ambiente está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sempre em execução.</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 analogia da chama piloto vem de um aquecedor a gás: uma pequena chama (a chama piloto) está sempre acesa, mesmo quando o aquecedor estiver desligado. A chama piloto pode acender rapidamente a fornalha para aquecer uma casa. No exemplo padrão, a chama piloto é o banco de dados secundário que está sempre em execução.</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cenário da chama piloto é semelhante ao cenário de backup e restauração. No entanto, o tempo de recuperação geralmente é mais rápido porque as partes principais do sistema já estão em execução e são continuamente mantidas atualizadas. Quando chegar a hora da recuperação, você pode provisionar rapidamente um ambiente de produção completo em torno do núcleo crítico.</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elementos de infraestrutura para a própria chama piloto geralmente incluem os servidores de banco de dados. Este agrupamento é o núcleo crítico do sistema (a chama piloto). Todas as outras peças de infraestrutura podem ser rapidamente provisionadas em torno dela para restaurar o sistema completo. Para provisionar o restante da infraestrutura, você normalmente empacota servidores pré-configurados como AMIs, que estão prontos para serem iniciados com aviso prévio. (Ou eles podem ser instâncias que estão em um estado parado.) Quando a recuperação começa, essas instâncias começam rapidamente com sua função predefinida, o que permite que elas se conectem ao banco de dados.</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 padrão é relativamente barato de implementar. Os dados que mudam regularmente devem ser replicados na chama piloto, o núcleo pequeno em torno do qual o ambiente completo começa na fase de recuperação. Os dados atualizados com menos frequência, como sistemas operacionais e aplicações, podem ser periodicamente atualizados e armazenados como AMIs.</a:t>
            </a:r>
          </a:p>
        </p:txBody>
      </p:sp>
    </p:spTree>
    <p:extLst>
      <p:ext uri="{BB962C8B-B14F-4D97-AF65-F5344CB8AC3E}">
        <p14:creationId xmlns:p14="http://schemas.microsoft.com/office/powerpoint/2010/main" val="1411373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487076"/>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Suponha que o desastre ocorra e sua aplicação principal fique offline. Nesse caso, você pode delegar rapidamente os recursos de computação para executar a aplicação ou para orquestrar o failover para pilotar os recursos leves na AWS. Neste exemplo, o banco de dados secundário armazena os dados críticos. Se houver um desastre, o novo servidor Web e o servidor de aplicativos serão iniciados e se conectarão ao banco de dados secundário. O Amazon Route 53 é configurado para rotear o tráfego para o novo servidor Web.</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ambiente principal pode existir em um datacenter on-premises ou em outra região ou zona de disponibilidade na AWS. De qualquer forma, você pode usar o padrão da chama piloto para atender ao seu objetivo de tempo de recuperação (RTO).</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7859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Ao final deste módulo, você deverá ser capaz de:</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Identificar estratégias de planejamento para desastres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Definir objetivos de ponto de recuperação (RPO) e de tempo de recuperação (RTO)</a:t>
            </a: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Descrever quatro padrões comuns para backup e recuperação de desastres e como implementá-los</a:t>
            </a: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Usar o AWS Storage Gateway para soluções de backup de on-premises para a nuvem</a:t>
            </a:r>
          </a:p>
          <a:p>
            <a:pPr marL="171450" indent="-171450" rtl="0">
              <a:buFont typeface="Arial" panose="020B0604020202020204" pitchFamily="34" charset="0"/>
              <a:buChar cha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Notes Placeholder 7">
            <a:extLst>
              <a:ext uri="{FF2B5EF4-FFF2-40B4-BE49-F238E27FC236}">
                <a16:creationId xmlns:a16="http://schemas.microsoft.com/office/drawing/2014/main" id="{9B81406B-78E2-DD42-8E00-43C5407E8991}"/>
              </a:ext>
            </a:extLst>
          </p:cNvPr>
          <p:cNvSpPr>
            <a:spLocks noGrp="1"/>
          </p:cNvSpPr>
          <p:nvPr>
            <p:ph type="body" idx="1"/>
          </p:nvPr>
        </p:nvSpPr>
        <p:spPr>
          <a:xfrm>
            <a:off x="685800" y="4400550"/>
            <a:ext cx="5486400" cy="3600450"/>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 você implementar o padrão de recuperação de desastres da chama piloto, as principais etapas que você deve concluir durante a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fase de preparação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são:</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Configurar as instâncias do EC2</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Verificar se todos os pacotes de software personalizados compatíveis estão disponíveis</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Criar e manter as AMIs essenciais onde for necessária uma recuperação rápida</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Executar e testar regularmente os servidores e aplique as atualizações de software e de configuração</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Considere automatizar o provisionamento de recursos da AWS.</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 você implementar o padrão da chama piloto, as principais etapas a serem concluídas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em caso de desastre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são:</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Ativar automaticamente os recursos no principal conjunto de dados replicado</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Escalar o sistema conforme necessário para lidar com o tráfego de produção atual</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Alternar para o novo sistema ajustando os registros DNS para apontar para a implantação do backup</a:t>
            </a:r>
          </a:p>
        </p:txBody>
      </p:sp>
    </p:spTree>
    <p:extLst>
      <p:ext uri="{BB962C8B-B14F-4D97-AF65-F5344CB8AC3E}">
        <p14:creationId xmlns:p14="http://schemas.microsoft.com/office/powerpoint/2010/main" val="24624936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74961"/>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terceira abordagem de recuperação de desastres é 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padrão de espera quente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padrão de espera quente é como a chama piloto, porém mais recursos já estão em execução. O termo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espera quente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descreve um cenário de recuperação de desastres em que uma versão reduzida de um ambiente totalmente funcional está sempre em execução na nuvem. Uma solução em espera passiva estende os elementos e a preparação da chama piloto. Ela diminui ainda mais o tempo de recuperação porque alguns serviços estão sempre em execução. Ao identificar os sistemas críticos para os negócios, você pode duplicar completamente esses sistemas e tê-los sempre ativos.</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Esses servidores podem ser executados em uma frota de instâncias do EC2 de tamanho mínimo, nos menores tamanhos possíveis. Essa solução não é dimensionada para suportar uma carga total de produção, mas é totalmente funcional. Embora exista para fins de DR, você também pode usá-la para trabalhos de não produção, como testes, garantia de qualidade e uso interno.</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No exemplo, dois sistemas estão em execução. O sistema principal pode estar em execução em um datacenter on-premises ou em uma região da AWS, e um sistema de baixa capacidade está sendo executado na AWS. Use o Amazon Route 53 para distribuir solicitações entre o sistema principal e o sistema de backup.</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874375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Em um desastre, se o ambiente principal não estiver disponível, o Amazon Route 53 muda para o sistema secundário.</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sistema secundário pode começar rapidamente a escalar para lidar com a carga de produção. Você pode produzir esse aumento adicionando mais instâncias do EC2 ao balanceador de carga. Alternativamente, você pode redimensionar os servidores de pequena capacidade para serem executados em tipos maiores de instância do EC2. O dimensionamento horizontal (criando mais instâncias do EC2) é preferido em relação ao dimensionamento vertical (aumentando o tamanho das instâncias existentes).</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207893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 você implementar o padrão de recuperação de desastres em espera quente, a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fase de preparação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será importante. Os principais passos que você deve concluir durante a fase de preparação são semelhantes aos passos que devem ser seguidos para o padrão da chama piloto. A diferença mais notável é que todos os componentes necessários devem ser deixados em execução 24/7, mas não escalados para o tráfego de produção.</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Como melhor prática, realize testes contínuos. Você também pode enviar um subconjunto estatístico do tráfego de produção para o site de DR. Assim, você pode confirmar se ele funciona para usuários e sistemas tão bem quanto o sistema primário.</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 o padrão de espera quente,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em caso de desastre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os principais passos a serem concluídos são:</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Fazer o failover imediato da carga de produção mais crítica</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Ajustar os registros de DNS apontando-os para a AWS</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Escalar (automaticamente) o sistema para lidar com toda a carga de produção</a:t>
            </a:r>
          </a:p>
          <a:p>
            <a:pPr marL="0" indent="0" rtl="0">
              <a:buFont typeface="Arial" panose="020B0604020202020204" pitchFamily="34" charset="0"/>
              <a:buNone/>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035966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4150" y="4400550"/>
            <a:ext cx="5612642" cy="4273894"/>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quarta e última abordagem de recuperação de desastres é 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padrão multi-site.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Com esse padrão, você tem um sistema totalmente funcional que é executado em uma segunda região da AWS. Ele é executado ao mesmo tempo que os sistemas on-premises ou os sistemas que são executados em uma região da AWS diferente.</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solução de vários sites é executada em uma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configuração ativa-ativa</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método de replicação de dados que você emprega será determinado pelo ponto de recuperação escolhido.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Como ambos os sites são compatíveis com toda a capacidade de produção, você pode usar um serviço DNS que suporte o roteamento ponderado. Um exemplo é o Amazon Route 53, que encaminha o tráfego de produção para ambos os sites que entregam a mesma aplicação ou serviço. Nesse cenário, uma proporção do tráfego vai para a infraestrutura na AWS e o restante vai para a infraestrutura no local. (Caso os dois ambientes existam em regiões separadas da AWS, o tráfego será proporcionado entre essas duas regiões.)</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Em uma situação de desastre local ou principal da região da AWS, você poderá ajustar a ponderação DNS e enviar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todo</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tráfego para a segunda implantação. A capacidade da implantação secundária pode então ser rapidamente aumentada para lidar com a carga de produção completa, conforme necessário. Você pode usar o Amazon EC2 Auto Scaling para automatizar esse processo. Você pode precisar de alguma lógica de aplicações para detectar a falha dos serviços de banco de dados principal e cortar para os serviços de banco de dados paralelos em execução.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custo deste cenário é determinado a partir do volume de tráfego de produção durante a operação normal. Na fase de recuperação, você pagará o preço total apenas pelo que usar, pela duração que o ambiente de DR for necessário. Você pode reduzir ainda mais o custo comprando instâncias reservadas do Amazon EC2 para os servidores da AWS sempre ativos. </a:t>
            </a:r>
          </a:p>
        </p:txBody>
      </p:sp>
    </p:spTree>
    <p:extLst>
      <p:ext uri="{BB962C8B-B14F-4D97-AF65-F5344CB8AC3E}">
        <p14:creationId xmlns:p14="http://schemas.microsoft.com/office/powerpoint/2010/main" val="2484690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 você estiver implementando o padrão de recuperação de desastres multi-site, as principais etapas a serem concluídas durante a </a:t>
            </a:r>
            <a:r>
              <a:rPr lang="pt-BR" sz="1100" i="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fase de preparação </a:t>
            </a: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serão semelhantes ao padrão de espera quente. Você deve configurar a implantação de backup para escalabilidade total dentro e fora da carga de produção. Os servidores devem estar em execução e pronto para receber o tráfego.</a:t>
            </a: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 o padrão multi-site,</a:t>
            </a:r>
            <a:r>
              <a:rPr lang="pt-BR" sz="1100" i="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em caso de desastre</a:t>
            </a: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você só precisará concluir uma etapa principal. Essa etapa é fazer o failover imediato de toda a carga de produção para o local de backup.</a:t>
            </a: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Esse padrão potencialmente tem o menor tempo de inatividade de todos. Ele tem mais custos associados, porque mais sistemas estão sendo executados.</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886372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resumir, cada um dos quatro padrões de DR oferece uma combinação diferente de benefícios.</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diagrama acima mostra um espectro para os quatro cenários, organizado pela rapidez com que um sistema pode estar disponível para os usuários após um evento de DR.</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Normalmente, o padrão de backup e restauração pode ser realizado com o menor custo, mas tem um RTO mais longo. Como resultado, seus sistemas provavelmente serão restaurados mais lentamente do que com as outras opções.</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padrões de espera quente e multi-site proporcionam um RTO muito mais rápido, mas o custo de servidores extras sempre em execução é bem alto.</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AWS permite que você execute cada uma dessas estratégias de recuperação de desastres de modo econômico. É importante perceber que esses padrões são apenas exemplos de possíveis abordagens, e outras variações e combinações desses padrões são possíveis. Se a aplicação for executada na AWS, você poderá usar várias regiões e as mesmas estratégias de recuperação de desastres ainda se aplicarão.</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95599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58347"/>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criação de um plano abrangente de recuperação de desastres pode ser um empreendimento complexo. No entanto, a maioria das organizações reconhece — talvez de eventos passados — que vale a pena o esforço.</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Mesmo que seja preciso tempo para desenvolver e implementar um plano completo, isso não deve impedi-lo de dar alguns primeiros passos simples. Comece com o básico e evolua gradualmente. Por exemplo, como uma primeira etapa, crie backups de armazenamento de dados, bancos de dados e servidores críticos. Em seguida, tente melhorar incrementalmente o RTO e o RPO como um esforço contínuo.</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licenciamento de software é um problema que pode surgir durante a criação de sites de backup. Procure o licenciamento de software que você precisa para determinar se seus contratos de licença atuais são compatíveis com seus planos de DR. Atualize suas licenças ou ajuste de outras maneiras, conforme necessário.</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Finalmente, o exercício consistente da solução de DR é uma melhor prática para que você possa garantir que ela funcione de acordo com a sua intenção original. Algumas etapas sugeridas incluem:</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Praticar simulações do “dia de jogo”. Esses exercícios testam cenários, ou mesmo regiões inteiras, quando sistemas críticos se desligam. E se uma frota inteira falhar?</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Verificar se os backups, snapshots e AMIs estão sendo criados e se eles podem ser usados para restaurar dados com êxito.</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Monitorar o sistema de monitoramento.</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Teste os procedimentos de resposta para garantir que estejam funcionais, e que as equipes estejam familiarizadas com a execução desses procedimentos. Estabeleça </a:t>
            </a: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dias de jogos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regulares para testar as worklolads e as respostas da equipe a eventos simulados.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247050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padrões de recuperação de desastres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comuns na AWS incluem o backup e restauração, a chama piloto, a espera quente e o multi-site.</a:t>
            </a:r>
          </a:p>
          <a:p>
            <a:pPr marL="171450" indent="-17145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backup e restauração</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são a abordagem mais econômica, mas tem o RTO mais alto.</a:t>
            </a:r>
          </a:p>
          <a:p>
            <a:pPr marL="171450" lvl="0" indent="-171450" rtl="0">
              <a:buFont typeface="Arial" panose="020B0604020202020204" pitchFamily="34" charset="0"/>
              <a:buChar char="•"/>
            </a:pP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Multissite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fornece o RTO mais rápido, mas o custo é maior porque fornece uma duplicata totalmente em execução pronta para produção.</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indent="-17145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AWS Storage Gateway</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oferece três interfaces: gateway de arquivos, gateway de volume e gateway de fitas para o backup e a recuperação de dados entre o armazenamento on-premises e a Nuvem AWS.</a:t>
            </a:r>
          </a:p>
        </p:txBody>
      </p:sp>
    </p:spTree>
    <p:extLst>
      <p:ext uri="{BB962C8B-B14F-4D97-AF65-F5344CB8AC3E}">
        <p14:creationId xmlns:p14="http://schemas.microsoft.com/office/powerpoint/2010/main" val="3188417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4346" y="4400550"/>
            <a:ext cx="5486400" cy="3600450"/>
          </a:xfrm>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Agora você concluirá o Módulo 14 – Laboratório guiado: Armazenamento híbrido e migração de dados com o AWS Storage Gateway File Gateway.</a:t>
            </a:r>
          </a:p>
        </p:txBody>
      </p:sp>
    </p:spTree>
    <p:extLst>
      <p:ext uri="{BB962C8B-B14F-4D97-AF65-F5344CB8AC3E}">
        <p14:creationId xmlns:p14="http://schemas.microsoft.com/office/powerpoint/2010/main" val="3175352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1: Necessidade arquitetônica.</a:t>
            </a:r>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Neste laboratório guiado, você concluirá as seguintes tarefas: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28600" lvl="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Análise da arquitetura do laboratório</a:t>
            </a:r>
          </a:p>
          <a:p>
            <a:pPr marL="228600" lvl="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Criação dos buckets principal e secundário do S3</a:t>
            </a:r>
          </a:p>
          <a:p>
            <a:pPr marL="228600" lvl="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Ativação da replicação entre regiões</a:t>
            </a:r>
          </a:p>
          <a:p>
            <a:pPr marL="228600" lvl="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Configuração do gateway de arquivos e criação de um compartilhamento de arquivos NFS</a:t>
            </a:r>
          </a:p>
          <a:p>
            <a:pPr marL="228600" lvl="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Montagem do compartilhamento de arquivos para a instância do Linux e migração de dados</a:t>
            </a:r>
          </a:p>
          <a:p>
            <a:pPr marL="228600" lvl="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Confirmação da migração dos dados</a:t>
            </a:r>
          </a:p>
        </p:txBody>
      </p:sp>
    </p:spTree>
    <p:extLst>
      <p:ext uri="{BB962C8B-B14F-4D97-AF65-F5344CB8AC3E}">
        <p14:creationId xmlns:p14="http://schemas.microsoft.com/office/powerpoint/2010/main" val="790642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rtlCol="0"/>
          <a:lstStyle/>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diagrama resume o que você terá criado ao concluir o laboratório guiado. Você terá migrado com êxito os dados para o Amazon S3 usando a opção de gateway de arquivos no AWS Storage Gateway.</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066701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iniciar o laboratório guiado.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5140712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O instrutor pode promover uma conversa sobre as principais lições da atividade depois de você concluí-la. </a:t>
            </a:r>
          </a:p>
        </p:txBody>
      </p:sp>
    </p:spTree>
    <p:extLst>
      <p:ext uri="{BB962C8B-B14F-4D97-AF65-F5344CB8AC3E}">
        <p14:creationId xmlns:p14="http://schemas.microsoft.com/office/powerpoint/2010/main" val="33815138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revisar o módulo e terminar com um teste de conhecimento e uma discussão sobre uma pergunta simulada de certificação.</a:t>
            </a:r>
          </a:p>
        </p:txBody>
      </p:sp>
    </p:spTree>
    <p:extLst>
      <p:ext uri="{BB962C8B-B14F-4D97-AF65-F5344CB8AC3E}">
        <p14:creationId xmlns:p14="http://schemas.microsoft.com/office/powerpoint/2010/main" val="2235408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Em resumo, neste módulo você aprendeu a:</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Identificar estratégias de planejamento para desastres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Definir RPO e RTO</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Descrever quatro padrões comuns para backup e recuperação de desastres e como implementá-los</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Usar o AWS Storage Gateway para soluções de backup de on-premises para a nuvem</a:t>
            </a:r>
          </a:p>
        </p:txBody>
      </p:sp>
    </p:spTree>
    <p:extLst>
      <p:ext uri="{BB962C8B-B14F-4D97-AF65-F5344CB8AC3E}">
        <p14:creationId xmlns:p14="http://schemas.microsoft.com/office/powerpoint/2010/main" val="7185447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Está na hora de fazer o teste de conhecimento deste módulo.</a:t>
            </a:r>
          </a:p>
        </p:txBody>
      </p:sp>
    </p:spTree>
    <p:extLst>
      <p:ext uri="{BB962C8B-B14F-4D97-AF65-F5344CB8AC3E}">
        <p14:creationId xmlns:p14="http://schemas.microsoft.com/office/powerpoint/2010/main" val="16731974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232150"/>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Leia as respostas oferecidas e exclua as erradas com base nas palavras-chave destacadas anteriormente.</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resposta correta é B: “Armazenar dados em um bucket do S3 e habilitar o versionamento”.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 essa abordagem, se um objeto versionado for excluído, ele ainda poderá ser recuperado na recuperação da versão final.</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resposta A perderia todas as alterações que foram confirmadas desde o snapshot anterior. A resposta C, armazenando os dados em dois buckets do S3, forneceria um pouco mais de proteção do que a resposta A. No entanto, um usuário poderá ainda excluir o objeto dos dois buckets. A resposta D não é uma boa abordagem, porque o armazenamento de instâncias do EC2 é efêmero e nunca deve ser usado para dados que exigem </a:t>
            </a:r>
            <a:r>
              <a:rPr lang="pt-BR" dirty="0">
                <a:latin typeface="Amazon Ember" panose="020B0603020204020204" pitchFamily="34" charset="0"/>
                <a:ea typeface="Amazon Ember" panose="020B0603020204020204" pitchFamily="34" charset="0"/>
                <a:cs typeface="Amazon Ember" panose="020B0603020204020204" pitchFamily="34" charset="0"/>
              </a:rPr>
              <a:t>du</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rabilidade.</a:t>
            </a:r>
          </a:p>
        </p:txBody>
      </p:sp>
    </p:spTree>
    <p:extLst>
      <p:ext uri="{BB962C8B-B14F-4D97-AF65-F5344CB8AC3E}">
        <p14:creationId xmlns:p14="http://schemas.microsoft.com/office/powerpoint/2010/main" val="34588781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Se quiser saber mais sobre os tópicos abordados neste módulo, estes recursos podem ser úteis: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hlinkClick r:id="rId3"/>
              </a:rPr>
              <a:t>Replicação do Amazon S3</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hlinkClick r:id="rId4"/>
              </a:rPr>
              <a:t>Gerenciamento do ciclo de vida de objetos do Amazon S3</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hlinkClick r:id="rId5"/>
              </a:rPr>
              <a:t>Snapshots do Amazon EBS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hlinkClick r:id="rId6"/>
              </a:rPr>
              <a:t>Usar o AWS Lambda com eventos agendados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hlinkClick r:id="rId7"/>
              </a:rPr>
              <a:t>Centro de recursos de backup e restauração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hlinkClick r:id="rId8"/>
              </a:rPr>
              <a:t>Recuperação de desastres com a AWS (vídeo)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243823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Agradecemos por concluir este módulo.</a:t>
            </a:r>
          </a:p>
        </p:txBody>
      </p:sp>
    </p:spTree>
    <p:extLst>
      <p:ext uri="{BB962C8B-B14F-4D97-AF65-F5344CB8AC3E}">
        <p14:creationId xmlns:p14="http://schemas.microsoft.com/office/powerpoint/2010/main" val="1326937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Até agora, a cafeteria implementou várias aplicações que são executadas na AWS. Um volume significativo de dados críticos para os negócios da cafeteria está armazenado na Nuvem AWS. Sofía percebe que, se a infraestrutura da cafeteria se tornar indisponível, eles precisarão ter recursos para retornar o funcionamento das aplicações e torná-las acessíveis em um período de tempo comercialmente razoável. Atualmente, a equipe da cafeteria ainda não elaborou planos abrangentes para a recuperação de desastres.</a:t>
            </a:r>
          </a:p>
          <a:p>
            <a:pPr rtl="0"/>
            <a:endParaRPr lang="en-US" dirty="0" smtClean="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Sofía levantou essa preocupação com Frank e Martha. Todos concordaram que é importante implementar planos de backup e recuperação de desastres. O objetivo é implementar uma arquitetura compatível com os objetivos de tempo de recuperação de desastres, e que também otimize os custos. Eles também concordaram que, à medida que o faturamento aumentar, poderão adotar uma solução com um objetivo de tempo de recuperação mais curto.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Neste módulo, você aprenderá sobre os principais recursos de serviço da AWS, compatíveis com o backup de dados e a recuperação de desastres. Com uma compreensão desses recursos, você poderá ajudar a cafeteria a cumprir esse requisito essencial aos negócios.</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11354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Apresentação da seção </a:t>
            </a:r>
            <a:r>
              <a:rPr lang="pt-BR" i="0">
                <a:latin typeface="Amazon Ember" panose="020B0603020204020204" pitchFamily="34" charset="0"/>
                <a:ea typeface="Amazon Ember" panose="020B0603020204020204" pitchFamily="34" charset="0"/>
                <a:cs typeface="Amazon Ember" panose="020B0603020204020204" pitchFamily="34" charset="0"/>
              </a:rPr>
              <a:t>2: Estratégias de planejamento de desastres</a:t>
            </a:r>
          </a:p>
        </p:txBody>
      </p:sp>
    </p:spTree>
    <p:extLst>
      <p:ext uri="{BB962C8B-B14F-4D97-AF65-F5344CB8AC3E}">
        <p14:creationId xmlns:p14="http://schemas.microsoft.com/office/powerpoint/2010/main" val="3829250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79427"/>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diretor de tecnologia da AWS, Werner Vogels, declarou em mais de uma ocasião que: “Tudo falha, o tempo todo.” Essa declaração continua a influenciar o design arquitetônico da computação em nuvem por muitos anos, por ser uma evidência óbvia.</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falha não deve ser considerada uma anomalia improvável. Ao contrário, devemos presumir que as falhas, grandes e pequenas, podem e irão ocorrer. Como você se prepara para esses eventos?</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falha pode ser categorizada como um dos três tipos:</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evento de pequena escala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Por exemplo, um único servidor parou de responder ou ficou offline</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evento em grande escala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Neste caso, vários recursos foram afetados, talvez até mesmo em diferentes zonas de disponibilidade dentro de uma região</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evento de escala c</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olossal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Neste caso, a falha é generalizada, e afeta um grande número de usuários e sistemas</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minimizar o impacto de um desastre, as empresas devem investir tempo e recursos no planejamento e preparação, no treinamento de funcionários e na documentação e atualização de processos. O volume de investimento no planejamento para desastres em um sistema específico pode variar drasticamente, dependendo do custo de uma possível paralisação.</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82145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435802"/>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trabalhar para evitar e planejar desastres de três maneiras:</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marL="171450" indent="-17145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alta disponibilidade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proporciona redundância e tolerância a falhas. Um sistema está altamente disponível quando pode resistir a falhas de componentes individuais ou múltiplos (por exemplo, discos rígidos, servidores ou conectividade de rede). Os sistemas de produção normalmente definem os requisitos de tempo de atividade.</a:t>
            </a:r>
          </a:p>
          <a:p>
            <a:pPr marL="0" indent="0" rtl="0">
              <a:buFont typeface="Arial" panose="020B0604020202020204" pitchFamily="34" charset="0"/>
              <a:buNone/>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indent="-17145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backup</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fundamental para proteger os dados e garantir a continuidade dos negócios. No entanto, a implementação do backup pode ser um desafio. O ritmo em que os dados são gerados está crescendo exponencialmente. Enquanto isso, a densidade e a durabilidade dos discos locais não estão experimentando a mesma taxa de crescimento. Mesmo assim, é essencial manter o backup dos dados críticos, em caso de desastres.</a:t>
            </a:r>
          </a:p>
          <a:p>
            <a:pPr marL="0" indent="0" rtl="0">
              <a:buFont typeface="Arial" panose="020B0604020202020204" pitchFamily="34" charset="0"/>
              <a:buNone/>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indent="-17145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Recuperação de desastres (DR)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envolve a preparação e recuperação de um desastre. Qualquer evento que tenha um impacto negativo na continuidade dos negócios ou finanças de uma empresa pode ser considerado um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desastre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Tais eventos incluem falhas de hardware ou software, inatividade da rede, queda de energia ou danos físicos a um edifício (como incêndio ou alagamento). A causa pode ser erro humano ou algum outro evento significativo. A recuperação de desastres é um conjunto de políticas e procedimentos que permitem a recuperação ou continuação do funcionamento da infraestrutura e de sistemas de tecnologia vitais após qualquer desastre.</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042818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77331"/>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Considere alguns princípios de design relacionados ao tema da recuperação de desastres.</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pilar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Excelência Operacional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do AWS Well-Architected Framework afirma a importância da</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antecipação de falhas.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Ele recomenda a realização de exercícios antecipados (pre-mortem) a fim de identificar potenciais fontes de falhas para que possam ser removidas ou mitigadas. Teste os cenários de falha e confirme a sua compreensão do impacto. O AWS Well-Architected Framework também descreve os benefícios do refinamento frequente dos procedimentos operacionais para que você possa procurar oportunidades para melhorá-los. Então, à medida que a sua carga de trabalho evolui, você pode evoluir os procedimentos de acordo com ela.</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pilar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Confiabilidade </a:t>
            </a: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descreve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importância de criar os sistemas. Você deve ter recursos para se recuperar de interrupções de infraestrutura ou serviço e para reduzir outras, como configurações incorretas ou problemas transitórios de rede.</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dos princípios do design mencionados é 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teste dos procedimentos de recuperação</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Teste como o sistema falha e valide seus procedimentos de recuperação. Você pode usar a automação para simular falhas diferentes ou recriar cenários que antes gerariam falhas. Este teste expõe caminhos de falha que você pode testar e corrigir antes de um cenário de falha real. Ele reduz o risco de falha nos componentes que não foram testados antes.</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Outro princípio do design é a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recuperação automática da falha</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Ao monitorar os indicadores-chave de performance (KPIs) de um sistema, é possível acionar a automação quando um limite for violado. Esses KPIs devem ser uma medida do valor empresarial, e não dos aspectos técnicos de como o serviço funciona. </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Isso permite a notificação e o rastreamento automáticos de falhas e processos de recuperação automatizados, que solucionam ou reparam a falha.</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8930066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Lucida Console" panose="020B0609040504020204" pitchFamily="49" charset="0"/>
              </a:defRPr>
            </a:lvl1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xmlns="" val="1"/>
              </a:ext>
            </a:extLst>
          </p:cNvPr>
          <p:cNvSpPr>
            <a:spLocks noGrp="1"/>
          </p:cNvSpPr>
          <p:nvPr>
            <p:ph type="sldNum" sz="quarter" idx="12"/>
          </p:nvPr>
        </p:nvSpPr>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a:p>
            <a:pPr lvl="0" rt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xmlns=""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xmlns=""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xmlns=""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Click to edit Master text styles</a:t>
            </a:r>
          </a:p>
        </p:txBody>
      </p:sp>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xmlns=""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rtlCol="0">
            <a:normAutofit/>
          </a:bodyPr>
          <a:lstStyle>
            <a:lvl1pPr marL="0" indent="0">
              <a:buNone/>
              <a:defRPr sz="2400"/>
            </a:lvl1pPr>
          </a:lstStyle>
          <a:p>
            <a:pPr lvl="0" rtl="0"/>
            <a:r>
              <a:rPr lang="pt-BR"/>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rtlCol="0">
            <a:noAutofit/>
          </a:bodyPr>
          <a:lstStyle>
            <a:lvl1pPr marL="0" indent="0">
              <a:buNone/>
              <a:defRPr sz="2000" b="0">
                <a:solidFill>
                  <a:schemeClr val="tx1"/>
                </a:solidFill>
              </a:defRPr>
            </a:lvl1pPr>
          </a:lstStyle>
          <a:p>
            <a:pPr lvl="0" rtl="0"/>
            <a:r>
              <a:rPr lang="pt-BR"/>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lvl1pPr>
              <a:defRPr>
                <a:solidFill>
                  <a:schemeClr val="bg1"/>
                </a:solidFill>
              </a:defRPr>
            </a:lvl1pPr>
          </a:lstStyle>
          <a:p>
            <a:pPr rtl="0"/>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xmlns=""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rtl="0"/>
            <a:r>
              <a:rPr lang="pt-BR" sz="900" smtClean="0">
                <a:solidFill>
                  <a:schemeClr val="bg1"/>
                </a:solidFill>
                <a:latin typeface="Amazon Ember Light" charset="0"/>
                <a:ea typeface="Amazon Ember Light" charset="0"/>
                <a:cs typeface="Amazon Ember Light" charset="0"/>
              </a:rPr>
              <a:t>© 2020, Amazon Web Services, Inc. ou suas afiliadas. Todos os direitos reservados. Este trabalho não pode ser reproduzido ou redistribuído, no todo ou em parte, sem a permissão prévia por escrito da Amazon Web Services, Inc. A cópia, a concessão de empréstimos ou a venda para fins comerciais são proibidos. Para correções ou comentários sobre o curso, envie um e-mail para: </a:t>
            </a:r>
            <a:r>
              <a:rPr lang="pt-BR" sz="900" u="sng" smtClean="0">
                <a:solidFill>
                  <a:schemeClr val="bg1"/>
                </a:solidFill>
                <a:latin typeface="Amazon Ember Light" charset="0"/>
                <a:ea typeface="Amazon Ember Light" charset="0"/>
                <a:cs typeface="Amazon Ember Light" charset="0"/>
              </a:rPr>
              <a:t>aws-course-feedback@amazon.com</a:t>
            </a:r>
            <a:r>
              <a:rPr lang="pt-BR" sz="900" smtClean="0">
                <a:solidFill>
                  <a:schemeClr val="bg1"/>
                </a:solidFill>
                <a:latin typeface="Amazon Ember Light" charset="0"/>
                <a:ea typeface="Amazon Ember Light" charset="0"/>
                <a:cs typeface="Amazon Ember Light" charset="0"/>
              </a:rPr>
              <a:t>. Para todas as outras perguntas, entre em contato conosco em: </a:t>
            </a:r>
            <a:r>
              <a:rPr lang="pt-BR" sz="900" u="sng" smtClean="0">
                <a:solidFill>
                  <a:schemeClr val="bg1"/>
                </a:solidFill>
                <a:latin typeface="Amazon Ember Light" charset="0"/>
                <a:ea typeface="Amazon Ember Light" charset="0"/>
                <a:cs typeface="Amazon Ember Light" charset="0"/>
              </a:rPr>
              <a:t>https://aws.amazon.com/contact-us/aws-training/</a:t>
            </a:r>
            <a:r>
              <a:rPr lang="pt-BR" sz="900" smtClean="0">
                <a:solidFill>
                  <a:schemeClr val="bg1"/>
                </a:solidFill>
                <a:latin typeface="Amazon Ember Light" charset="0"/>
                <a:ea typeface="Amazon Ember Light" charset="0"/>
                <a:cs typeface="Amazon Ember Light" charset="0"/>
              </a:rPr>
              <a:t>. Todas as marcas comerciais pertencem a seus proprietários.</a:t>
            </a:r>
          </a:p>
          <a:p>
            <a:pPr algn="just" rtl="0"/>
            <a:endParaRPr lang="en-US" sz="900" dirty="0"/>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xmlns=""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xmlns=""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xmlns="" val="1"/>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xmlns="" val="1"/>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xmlns=""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5.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6.xml"/><Relationship Id="rId5" Type="http://schemas.openxmlformats.org/officeDocument/2006/relationships/image" Target="../media/image13.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4.svg"/><Relationship Id="rId3" Type="http://schemas.openxmlformats.org/officeDocument/2006/relationships/notesSlide" Target="../notesSlides/notesSlide12.xml"/><Relationship Id="rId7" Type="http://schemas.openxmlformats.org/officeDocument/2006/relationships/image" Target="../media/image18.svg"/><Relationship Id="rId12" Type="http://schemas.openxmlformats.org/officeDocument/2006/relationships/image" Target="../media/image19.png"/><Relationship Id="rId2" Type="http://schemas.openxmlformats.org/officeDocument/2006/relationships/slideLayout" Target="../slideLayouts/slideLayout5.xml"/><Relationship Id="rId1" Type="http://schemas.openxmlformats.org/officeDocument/2006/relationships/tags" Target="../tags/tag37.xml"/><Relationship Id="rId6" Type="http://schemas.openxmlformats.org/officeDocument/2006/relationships/image" Target="../media/image16.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6.svg"/><Relationship Id="rId18" Type="http://schemas.openxmlformats.org/officeDocument/2006/relationships/image" Target="../media/image28.png"/><Relationship Id="rId26" Type="http://schemas.openxmlformats.org/officeDocument/2006/relationships/image" Target="../media/image32.png"/><Relationship Id="rId3" Type="http://schemas.openxmlformats.org/officeDocument/2006/relationships/notesSlide" Target="../notesSlides/notesSlide13.xml"/><Relationship Id="rId21" Type="http://schemas.openxmlformats.org/officeDocument/2006/relationships/image" Target="../media/image44.svg"/><Relationship Id="rId7" Type="http://schemas.openxmlformats.org/officeDocument/2006/relationships/image" Target="../media/image30.svg"/><Relationship Id="rId12" Type="http://schemas.openxmlformats.org/officeDocument/2006/relationships/image" Target="../media/image25.png"/><Relationship Id="rId17" Type="http://schemas.openxmlformats.org/officeDocument/2006/relationships/image" Target="../media/image40.svg"/><Relationship Id="rId25" Type="http://schemas.openxmlformats.org/officeDocument/2006/relationships/image" Target="../media/image48.svg"/><Relationship Id="rId2" Type="http://schemas.openxmlformats.org/officeDocument/2006/relationships/slideLayout" Target="../slideLayouts/slideLayout5.xml"/><Relationship Id="rId16" Type="http://schemas.openxmlformats.org/officeDocument/2006/relationships/image" Target="../media/image27.png"/><Relationship Id="rId20" Type="http://schemas.openxmlformats.org/officeDocument/2006/relationships/image" Target="../media/image29.png"/><Relationship Id="rId1" Type="http://schemas.openxmlformats.org/officeDocument/2006/relationships/tags" Target="../tags/tag38.xml"/><Relationship Id="rId6" Type="http://schemas.openxmlformats.org/officeDocument/2006/relationships/image" Target="../media/image22.png"/><Relationship Id="rId11" Type="http://schemas.openxmlformats.org/officeDocument/2006/relationships/image" Target="../media/image34.svg"/><Relationship Id="rId24" Type="http://schemas.openxmlformats.org/officeDocument/2006/relationships/image" Target="../media/image31.png"/><Relationship Id="rId5" Type="http://schemas.openxmlformats.org/officeDocument/2006/relationships/image" Target="../media/image28.svg"/><Relationship Id="rId15" Type="http://schemas.openxmlformats.org/officeDocument/2006/relationships/image" Target="../media/image38.svg"/><Relationship Id="rId23" Type="http://schemas.openxmlformats.org/officeDocument/2006/relationships/image" Target="../media/image46.svg"/><Relationship Id="rId10" Type="http://schemas.openxmlformats.org/officeDocument/2006/relationships/image" Target="../media/image24.png"/><Relationship Id="rId19" Type="http://schemas.openxmlformats.org/officeDocument/2006/relationships/image" Target="../media/image42.svg"/><Relationship Id="rId4" Type="http://schemas.openxmlformats.org/officeDocument/2006/relationships/image" Target="../media/image21.png"/><Relationship Id="rId9" Type="http://schemas.openxmlformats.org/officeDocument/2006/relationships/image" Target="../media/image32.svg"/><Relationship Id="rId14" Type="http://schemas.openxmlformats.org/officeDocument/2006/relationships/image" Target="../media/image26.png"/><Relationship Id="rId22" Type="http://schemas.openxmlformats.org/officeDocument/2006/relationships/image" Target="../media/image30.png"/><Relationship Id="rId27" Type="http://schemas.openxmlformats.org/officeDocument/2006/relationships/image" Target="../media/image50.sv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6.svg"/><Relationship Id="rId18" Type="http://schemas.openxmlformats.org/officeDocument/2006/relationships/image" Target="../media/image33.png"/><Relationship Id="rId3" Type="http://schemas.openxmlformats.org/officeDocument/2006/relationships/notesSlide" Target="../notesSlides/notesSlide14.xml"/><Relationship Id="rId21"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25.png"/><Relationship Id="rId17" Type="http://schemas.openxmlformats.org/officeDocument/2006/relationships/image" Target="../media/image40.svg"/><Relationship Id="rId2" Type="http://schemas.openxmlformats.org/officeDocument/2006/relationships/slideLayout" Target="../slideLayouts/slideLayout5.xml"/><Relationship Id="rId16" Type="http://schemas.openxmlformats.org/officeDocument/2006/relationships/image" Target="../media/image27.png"/><Relationship Id="rId20" Type="http://schemas.openxmlformats.org/officeDocument/2006/relationships/image" Target="../media/image20.png"/><Relationship Id="rId1" Type="http://schemas.openxmlformats.org/officeDocument/2006/relationships/tags" Target="../tags/tag39.xml"/><Relationship Id="rId6" Type="http://schemas.openxmlformats.org/officeDocument/2006/relationships/image" Target="../media/image22.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10" Type="http://schemas.openxmlformats.org/officeDocument/2006/relationships/image" Target="../media/image24.png"/><Relationship Id="rId19" Type="http://schemas.openxmlformats.org/officeDocument/2006/relationships/image" Target="../media/image52.svg"/><Relationship Id="rId4" Type="http://schemas.openxmlformats.org/officeDocument/2006/relationships/image" Target="../media/image21.png"/><Relationship Id="rId9" Type="http://schemas.openxmlformats.org/officeDocument/2006/relationships/image" Target="../media/image32.svg"/><Relationship Id="rId1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6.svg"/><Relationship Id="rId18" Type="http://schemas.openxmlformats.org/officeDocument/2006/relationships/image" Target="../media/image20.png"/><Relationship Id="rId3" Type="http://schemas.openxmlformats.org/officeDocument/2006/relationships/notesSlide" Target="../notesSlides/notesSlide15.xml"/><Relationship Id="rId21" Type="http://schemas.openxmlformats.org/officeDocument/2006/relationships/image" Target="../media/image54.svg"/><Relationship Id="rId7" Type="http://schemas.openxmlformats.org/officeDocument/2006/relationships/image" Target="../media/image30.svg"/><Relationship Id="rId12" Type="http://schemas.openxmlformats.org/officeDocument/2006/relationships/image" Target="../media/image25.png"/><Relationship Id="rId17" Type="http://schemas.openxmlformats.org/officeDocument/2006/relationships/image" Target="../media/image40.svg"/><Relationship Id="rId2" Type="http://schemas.openxmlformats.org/officeDocument/2006/relationships/slideLayout" Target="../slideLayouts/slideLayout5.xml"/><Relationship Id="rId16" Type="http://schemas.openxmlformats.org/officeDocument/2006/relationships/image" Target="../media/image27.png"/><Relationship Id="rId20" Type="http://schemas.openxmlformats.org/officeDocument/2006/relationships/image" Target="../media/image34.png"/><Relationship Id="rId1" Type="http://schemas.openxmlformats.org/officeDocument/2006/relationships/tags" Target="../tags/tag40.xml"/><Relationship Id="rId6" Type="http://schemas.openxmlformats.org/officeDocument/2006/relationships/image" Target="../media/image22.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10" Type="http://schemas.openxmlformats.org/officeDocument/2006/relationships/image" Target="../media/image24.png"/><Relationship Id="rId19" Type="http://schemas.openxmlformats.org/officeDocument/2006/relationships/image" Target="../media/image26.svg"/><Relationship Id="rId4" Type="http://schemas.openxmlformats.org/officeDocument/2006/relationships/image" Target="../media/image21.png"/><Relationship Id="rId9" Type="http://schemas.openxmlformats.org/officeDocument/2006/relationships/image" Target="../media/image32.svg"/><Relationship Id="rId1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6.sv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notesSlide" Target="../notesSlides/notesSlide16.xml"/><Relationship Id="rId21" Type="http://schemas.openxmlformats.org/officeDocument/2006/relationships/image" Target="../media/image56.svg"/><Relationship Id="rId7" Type="http://schemas.openxmlformats.org/officeDocument/2006/relationships/image" Target="../media/image30.svg"/><Relationship Id="rId12" Type="http://schemas.openxmlformats.org/officeDocument/2006/relationships/image" Target="../media/image25.png"/><Relationship Id="rId17" Type="http://schemas.openxmlformats.org/officeDocument/2006/relationships/image" Target="../media/image40.svg"/><Relationship Id="rId25" Type="http://schemas.openxmlformats.org/officeDocument/2006/relationships/image" Target="../media/image48.svg"/><Relationship Id="rId2" Type="http://schemas.openxmlformats.org/officeDocument/2006/relationships/slideLayout" Target="../slideLayouts/slideLayout5.xml"/><Relationship Id="rId16" Type="http://schemas.openxmlformats.org/officeDocument/2006/relationships/image" Target="../media/image27.png"/><Relationship Id="rId20" Type="http://schemas.openxmlformats.org/officeDocument/2006/relationships/image" Target="../media/image35.png"/><Relationship Id="rId1" Type="http://schemas.openxmlformats.org/officeDocument/2006/relationships/tags" Target="../tags/tag41.xml"/><Relationship Id="rId6" Type="http://schemas.openxmlformats.org/officeDocument/2006/relationships/image" Target="../media/image22.png"/><Relationship Id="rId11" Type="http://schemas.openxmlformats.org/officeDocument/2006/relationships/image" Target="../media/image34.svg"/><Relationship Id="rId24" Type="http://schemas.openxmlformats.org/officeDocument/2006/relationships/image" Target="../media/image31.png"/><Relationship Id="rId5" Type="http://schemas.openxmlformats.org/officeDocument/2006/relationships/image" Target="../media/image28.svg"/><Relationship Id="rId15" Type="http://schemas.openxmlformats.org/officeDocument/2006/relationships/image" Target="../media/image38.svg"/><Relationship Id="rId23" Type="http://schemas.openxmlformats.org/officeDocument/2006/relationships/image" Target="../media/image50.svg"/><Relationship Id="rId28" Type="http://schemas.openxmlformats.org/officeDocument/2006/relationships/image" Target="../media/image36.png"/><Relationship Id="rId10" Type="http://schemas.openxmlformats.org/officeDocument/2006/relationships/image" Target="../media/image24.png"/><Relationship Id="rId19" Type="http://schemas.openxmlformats.org/officeDocument/2006/relationships/image" Target="../media/image26.svg"/><Relationship Id="rId4" Type="http://schemas.openxmlformats.org/officeDocument/2006/relationships/image" Target="../media/image21.png"/><Relationship Id="rId9" Type="http://schemas.openxmlformats.org/officeDocument/2006/relationships/image" Target="../media/image32.svg"/><Relationship Id="rId14" Type="http://schemas.openxmlformats.org/officeDocument/2006/relationships/image" Target="../media/image26.png"/><Relationship Id="rId22" Type="http://schemas.openxmlformats.org/officeDocument/2006/relationships/image" Target="../media/image32.png"/><Relationship Id="rId27" Type="http://schemas.openxmlformats.org/officeDocument/2006/relationships/image" Target="../media/image42.sv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67.svg"/><Relationship Id="rId18" Type="http://schemas.openxmlformats.org/officeDocument/2006/relationships/image" Target="../media/image44.png"/><Relationship Id="rId3" Type="http://schemas.openxmlformats.org/officeDocument/2006/relationships/notesSlide" Target="../notesSlides/notesSlide17.xml"/><Relationship Id="rId21" Type="http://schemas.openxmlformats.org/officeDocument/2006/relationships/image" Target="../media/image75.svg"/><Relationship Id="rId7" Type="http://schemas.openxmlformats.org/officeDocument/2006/relationships/image" Target="../media/image61.svg"/><Relationship Id="rId12" Type="http://schemas.openxmlformats.org/officeDocument/2006/relationships/image" Target="../media/image41.png"/><Relationship Id="rId17" Type="http://schemas.openxmlformats.org/officeDocument/2006/relationships/image" Target="../media/image71.svg"/><Relationship Id="rId2" Type="http://schemas.openxmlformats.org/officeDocument/2006/relationships/slideLayout" Target="../slideLayouts/slideLayout5.xml"/><Relationship Id="rId16" Type="http://schemas.openxmlformats.org/officeDocument/2006/relationships/image" Target="../media/image43.png"/><Relationship Id="rId20" Type="http://schemas.openxmlformats.org/officeDocument/2006/relationships/image" Target="../media/image45.png"/><Relationship Id="rId1" Type="http://schemas.openxmlformats.org/officeDocument/2006/relationships/tags" Target="../tags/tag42.xml"/><Relationship Id="rId6" Type="http://schemas.openxmlformats.org/officeDocument/2006/relationships/image" Target="../media/image38.png"/><Relationship Id="rId11" Type="http://schemas.openxmlformats.org/officeDocument/2006/relationships/image" Target="../media/image65.svg"/><Relationship Id="rId5" Type="http://schemas.openxmlformats.org/officeDocument/2006/relationships/image" Target="../media/image59.svg"/><Relationship Id="rId15" Type="http://schemas.openxmlformats.org/officeDocument/2006/relationships/image" Target="../media/image69.svg"/><Relationship Id="rId10" Type="http://schemas.openxmlformats.org/officeDocument/2006/relationships/image" Target="../media/image40.png"/><Relationship Id="rId19" Type="http://schemas.openxmlformats.org/officeDocument/2006/relationships/image" Target="../media/image73.svg"/><Relationship Id="rId4" Type="http://schemas.openxmlformats.org/officeDocument/2006/relationships/image" Target="../media/image37.png"/><Relationship Id="rId9" Type="http://schemas.openxmlformats.org/officeDocument/2006/relationships/image" Target="../media/image63.svg"/><Relationship Id="rId14"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18.xml"/><Relationship Id="rId7" Type="http://schemas.openxmlformats.org/officeDocument/2006/relationships/image" Target="../media/image61.svg"/><Relationship Id="rId2" Type="http://schemas.openxmlformats.org/officeDocument/2006/relationships/slideLayout" Target="../slideLayouts/slideLayout6.xml"/><Relationship Id="rId1" Type="http://schemas.openxmlformats.org/officeDocument/2006/relationships/tags" Target="../tags/tag43.xml"/><Relationship Id="rId6" Type="http://schemas.openxmlformats.org/officeDocument/2006/relationships/image" Target="../media/image38.png"/><Relationship Id="rId5" Type="http://schemas.openxmlformats.org/officeDocument/2006/relationships/image" Target="../media/image59.svg"/><Relationship Id="rId4" Type="http://schemas.openxmlformats.org/officeDocument/2006/relationships/image" Target="../media/image37.png"/><Relationship Id="rId9" Type="http://schemas.openxmlformats.org/officeDocument/2006/relationships/image" Target="../media/image52.svg"/></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19.xml"/><Relationship Id="rId7" Type="http://schemas.openxmlformats.org/officeDocument/2006/relationships/image" Target="../media/image79.svg"/><Relationship Id="rId2" Type="http://schemas.openxmlformats.org/officeDocument/2006/relationships/slideLayout" Target="../slideLayouts/slideLayout5.xml"/><Relationship Id="rId1" Type="http://schemas.openxmlformats.org/officeDocument/2006/relationships/tags" Target="../tags/tag44.xml"/><Relationship Id="rId6" Type="http://schemas.openxmlformats.org/officeDocument/2006/relationships/image" Target="../media/image47.png"/><Relationship Id="rId11" Type="http://schemas.openxmlformats.org/officeDocument/2006/relationships/image" Target="../media/image42.svg"/><Relationship Id="rId5" Type="http://schemas.openxmlformats.org/officeDocument/2006/relationships/image" Target="../media/image77.svg"/><Relationship Id="rId10" Type="http://schemas.openxmlformats.org/officeDocument/2006/relationships/image" Target="../media/image28.png"/><Relationship Id="rId4" Type="http://schemas.openxmlformats.org/officeDocument/2006/relationships/image" Target="../media/image46.png"/><Relationship Id="rId9" Type="http://schemas.openxmlformats.org/officeDocument/2006/relationships/image" Target="../media/image81.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85.svg"/><Relationship Id="rId2" Type="http://schemas.openxmlformats.org/officeDocument/2006/relationships/slideLayout" Target="../slideLayouts/slideLayout8.xml"/><Relationship Id="rId1" Type="http://schemas.openxmlformats.org/officeDocument/2006/relationships/tags" Target="../tags/tag45.xml"/><Relationship Id="rId6" Type="http://schemas.openxmlformats.org/officeDocument/2006/relationships/image" Target="../media/image50.png"/><Relationship Id="rId5" Type="http://schemas.openxmlformats.org/officeDocument/2006/relationships/image" Target="../media/image83.sv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21.xml"/><Relationship Id="rId7" Type="http://schemas.openxmlformats.org/officeDocument/2006/relationships/image" Target="../media/image89.svg"/><Relationship Id="rId2" Type="http://schemas.openxmlformats.org/officeDocument/2006/relationships/slideLayout" Target="../slideLayouts/slideLayout5.xml"/><Relationship Id="rId1" Type="http://schemas.openxmlformats.org/officeDocument/2006/relationships/tags" Target="../tags/tag46.xml"/><Relationship Id="rId6" Type="http://schemas.openxmlformats.org/officeDocument/2006/relationships/image" Target="../media/image52.png"/><Relationship Id="rId5" Type="http://schemas.openxmlformats.org/officeDocument/2006/relationships/image" Target="../media/image87.svg"/><Relationship Id="rId4" Type="http://schemas.openxmlformats.org/officeDocument/2006/relationships/image" Target="../media/image51.png"/><Relationship Id="rId9" Type="http://schemas.openxmlformats.org/officeDocument/2006/relationships/image" Target="../media/image91.sv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47.xml"/><Relationship Id="rId4" Type="http://schemas.openxmlformats.org/officeDocument/2006/relationships/image" Target="../media/image54.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49.xml"/><Relationship Id="rId5" Type="http://schemas.openxmlformats.org/officeDocument/2006/relationships/image" Target="../media/image56.jpeg"/><Relationship Id="rId4" Type="http://schemas.openxmlformats.org/officeDocument/2006/relationships/image" Target="../media/image55.jpeg"/></Relationships>
</file>

<file path=ppt/slides/_rels/slide25.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31.png"/><Relationship Id="rId18" Type="http://schemas.openxmlformats.org/officeDocument/2006/relationships/image" Target="../media/image99.svg"/><Relationship Id="rId3" Type="http://schemas.openxmlformats.org/officeDocument/2006/relationships/notesSlide" Target="../notesSlides/notesSlide25.xml"/><Relationship Id="rId21" Type="http://schemas.openxmlformats.org/officeDocument/2006/relationships/image" Target="../media/image60.png"/><Relationship Id="rId7" Type="http://schemas.openxmlformats.org/officeDocument/2006/relationships/image" Target="../media/image25.png"/><Relationship Id="rId12" Type="http://schemas.openxmlformats.org/officeDocument/2006/relationships/image" Target="../media/image40.svg"/><Relationship Id="rId17" Type="http://schemas.openxmlformats.org/officeDocument/2006/relationships/image" Target="../media/image59.png"/><Relationship Id="rId2" Type="http://schemas.openxmlformats.org/officeDocument/2006/relationships/slideLayout" Target="../slideLayouts/slideLayout5.xml"/><Relationship Id="rId16" Type="http://schemas.openxmlformats.org/officeDocument/2006/relationships/image" Target="../media/image97.svg"/><Relationship Id="rId20" Type="http://schemas.openxmlformats.org/officeDocument/2006/relationships/image" Target="../media/image65.svg"/><Relationship Id="rId1" Type="http://schemas.openxmlformats.org/officeDocument/2006/relationships/tags" Target="../tags/tag50.xml"/><Relationship Id="rId6" Type="http://schemas.openxmlformats.org/officeDocument/2006/relationships/image" Target="../media/image52.svg"/><Relationship Id="rId11" Type="http://schemas.openxmlformats.org/officeDocument/2006/relationships/image" Target="../media/image27.png"/><Relationship Id="rId5" Type="http://schemas.openxmlformats.org/officeDocument/2006/relationships/image" Target="../media/image33.png"/><Relationship Id="rId15" Type="http://schemas.openxmlformats.org/officeDocument/2006/relationships/image" Target="../media/image58.png"/><Relationship Id="rId10" Type="http://schemas.openxmlformats.org/officeDocument/2006/relationships/image" Target="../media/image34.svg"/><Relationship Id="rId19" Type="http://schemas.openxmlformats.org/officeDocument/2006/relationships/image" Target="../media/image40.png"/><Relationship Id="rId4" Type="http://schemas.openxmlformats.org/officeDocument/2006/relationships/image" Target="../media/image57.png"/><Relationship Id="rId9" Type="http://schemas.openxmlformats.org/officeDocument/2006/relationships/image" Target="../media/image24.png"/><Relationship Id="rId14" Type="http://schemas.openxmlformats.org/officeDocument/2006/relationships/image" Target="../media/image48.svg"/><Relationship Id="rId22" Type="http://schemas.openxmlformats.org/officeDocument/2006/relationships/image" Target="../media/image101.svg"/></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05.svg"/><Relationship Id="rId18" Type="http://schemas.openxmlformats.org/officeDocument/2006/relationships/image" Target="../media/image38.png"/><Relationship Id="rId3" Type="http://schemas.openxmlformats.org/officeDocument/2006/relationships/notesSlide" Target="../notesSlides/notesSlide26.xml"/><Relationship Id="rId21" Type="http://schemas.openxmlformats.org/officeDocument/2006/relationships/image" Target="../media/image107.svg"/><Relationship Id="rId7" Type="http://schemas.openxmlformats.org/officeDocument/2006/relationships/image" Target="../media/image40.svg"/><Relationship Id="rId12" Type="http://schemas.openxmlformats.org/officeDocument/2006/relationships/image" Target="../media/image62.png"/><Relationship Id="rId17" Type="http://schemas.openxmlformats.org/officeDocument/2006/relationships/image" Target="../media/image54.svg"/><Relationship Id="rId2" Type="http://schemas.openxmlformats.org/officeDocument/2006/relationships/slideLayout" Target="../slideLayouts/slideLayout5.xml"/><Relationship Id="rId16" Type="http://schemas.openxmlformats.org/officeDocument/2006/relationships/image" Target="../media/image34.png"/><Relationship Id="rId20" Type="http://schemas.openxmlformats.org/officeDocument/2006/relationships/image" Target="../media/image63.png"/><Relationship Id="rId1" Type="http://schemas.openxmlformats.org/officeDocument/2006/relationships/tags" Target="../tags/tag51.xml"/><Relationship Id="rId6" Type="http://schemas.openxmlformats.org/officeDocument/2006/relationships/image" Target="../media/image27.png"/><Relationship Id="rId11" Type="http://schemas.openxmlformats.org/officeDocument/2006/relationships/image" Target="../media/image103.svg"/><Relationship Id="rId5" Type="http://schemas.openxmlformats.org/officeDocument/2006/relationships/image" Target="../media/image34.svg"/><Relationship Id="rId15" Type="http://schemas.openxmlformats.org/officeDocument/2006/relationships/image" Target="../media/image44.svg"/><Relationship Id="rId23" Type="http://schemas.openxmlformats.org/officeDocument/2006/relationships/image" Target="../media/image109.svg"/><Relationship Id="rId10" Type="http://schemas.openxmlformats.org/officeDocument/2006/relationships/image" Target="../media/image61.png"/><Relationship Id="rId19" Type="http://schemas.openxmlformats.org/officeDocument/2006/relationships/image" Target="../media/image61.svg"/><Relationship Id="rId4" Type="http://schemas.openxmlformats.org/officeDocument/2006/relationships/image" Target="../media/image24.png"/><Relationship Id="rId9" Type="http://schemas.openxmlformats.org/officeDocument/2006/relationships/image" Target="../media/image48.svg"/><Relationship Id="rId14" Type="http://schemas.openxmlformats.org/officeDocument/2006/relationships/image" Target="../media/image29.png"/><Relationship Id="rId22"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tags" Target="../tags/tag52.xml"/></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113.svg"/><Relationship Id="rId3" Type="http://schemas.openxmlformats.org/officeDocument/2006/relationships/notesSlide" Target="../notesSlides/notesSlide28.xml"/><Relationship Id="rId7" Type="http://schemas.openxmlformats.org/officeDocument/2006/relationships/image" Target="../media/image40.svg"/><Relationship Id="rId12" Type="http://schemas.openxmlformats.org/officeDocument/2006/relationships/image" Target="../media/image66.png"/><Relationship Id="rId2" Type="http://schemas.openxmlformats.org/officeDocument/2006/relationships/slideLayout" Target="../slideLayouts/slideLayout5.xml"/><Relationship Id="rId1" Type="http://schemas.openxmlformats.org/officeDocument/2006/relationships/tags" Target="../tags/tag53.xml"/><Relationship Id="rId6" Type="http://schemas.openxmlformats.org/officeDocument/2006/relationships/image" Target="../media/image27.png"/><Relationship Id="rId11" Type="http://schemas.openxmlformats.org/officeDocument/2006/relationships/image" Target="../media/image111.svg"/><Relationship Id="rId5" Type="http://schemas.openxmlformats.org/officeDocument/2006/relationships/image" Target="../media/image103.svg"/><Relationship Id="rId10" Type="http://schemas.openxmlformats.org/officeDocument/2006/relationships/image" Target="../media/image65.png"/><Relationship Id="rId4" Type="http://schemas.openxmlformats.org/officeDocument/2006/relationships/image" Target="../media/image61.png"/><Relationship Id="rId9" Type="http://schemas.openxmlformats.org/officeDocument/2006/relationships/image" Target="../media/image61.svg"/></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113.svg"/><Relationship Id="rId3" Type="http://schemas.openxmlformats.org/officeDocument/2006/relationships/notesSlide" Target="../notesSlides/notesSlide29.xml"/><Relationship Id="rId7" Type="http://schemas.openxmlformats.org/officeDocument/2006/relationships/image" Target="../media/image40.svg"/><Relationship Id="rId12" Type="http://schemas.openxmlformats.org/officeDocument/2006/relationships/image" Target="../media/image66.png"/><Relationship Id="rId2" Type="http://schemas.openxmlformats.org/officeDocument/2006/relationships/slideLayout" Target="../slideLayouts/slideLayout5.xml"/><Relationship Id="rId1" Type="http://schemas.openxmlformats.org/officeDocument/2006/relationships/tags" Target="../tags/tag54.xml"/><Relationship Id="rId6" Type="http://schemas.openxmlformats.org/officeDocument/2006/relationships/image" Target="../media/image27.png"/><Relationship Id="rId11" Type="http://schemas.openxmlformats.org/officeDocument/2006/relationships/image" Target="../media/image111.svg"/><Relationship Id="rId5" Type="http://schemas.openxmlformats.org/officeDocument/2006/relationships/image" Target="../media/image103.svg"/><Relationship Id="rId10" Type="http://schemas.openxmlformats.org/officeDocument/2006/relationships/image" Target="../media/image65.png"/><Relationship Id="rId4" Type="http://schemas.openxmlformats.org/officeDocument/2006/relationships/image" Target="../media/image61.png"/><Relationship Id="rId9" Type="http://schemas.openxmlformats.org/officeDocument/2006/relationships/image" Target="../media/image61.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tags" Target="../tags/tag55.xml"/></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113.svg"/><Relationship Id="rId3" Type="http://schemas.openxmlformats.org/officeDocument/2006/relationships/notesSlide" Target="../notesSlides/notesSlide31.xml"/><Relationship Id="rId7" Type="http://schemas.openxmlformats.org/officeDocument/2006/relationships/image" Target="../media/image40.svg"/><Relationship Id="rId12" Type="http://schemas.openxmlformats.org/officeDocument/2006/relationships/image" Target="../media/image66.png"/><Relationship Id="rId2" Type="http://schemas.openxmlformats.org/officeDocument/2006/relationships/slideLayout" Target="../slideLayouts/slideLayout5.xml"/><Relationship Id="rId1" Type="http://schemas.openxmlformats.org/officeDocument/2006/relationships/tags" Target="../tags/tag56.xml"/><Relationship Id="rId6" Type="http://schemas.openxmlformats.org/officeDocument/2006/relationships/image" Target="../media/image27.png"/><Relationship Id="rId11" Type="http://schemas.openxmlformats.org/officeDocument/2006/relationships/image" Target="../media/image111.svg"/><Relationship Id="rId5" Type="http://schemas.openxmlformats.org/officeDocument/2006/relationships/image" Target="../media/image103.svg"/><Relationship Id="rId15" Type="http://schemas.openxmlformats.org/officeDocument/2006/relationships/image" Target="../media/image115.svg"/><Relationship Id="rId10" Type="http://schemas.openxmlformats.org/officeDocument/2006/relationships/image" Target="../media/image65.png"/><Relationship Id="rId4" Type="http://schemas.openxmlformats.org/officeDocument/2006/relationships/image" Target="../media/image61.png"/><Relationship Id="rId9" Type="http://schemas.openxmlformats.org/officeDocument/2006/relationships/image" Target="../media/image61.svg"/><Relationship Id="rId14" Type="http://schemas.openxmlformats.org/officeDocument/2006/relationships/image" Target="../media/image67.png"/></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115.svg"/><Relationship Id="rId3" Type="http://schemas.openxmlformats.org/officeDocument/2006/relationships/notesSlide" Target="../notesSlides/notesSlide32.xml"/><Relationship Id="rId7" Type="http://schemas.openxmlformats.org/officeDocument/2006/relationships/image" Target="../media/image40.svg"/><Relationship Id="rId12" Type="http://schemas.openxmlformats.org/officeDocument/2006/relationships/image" Target="../media/image67.png"/><Relationship Id="rId2" Type="http://schemas.openxmlformats.org/officeDocument/2006/relationships/slideLayout" Target="../slideLayouts/slideLayout5.xml"/><Relationship Id="rId1" Type="http://schemas.openxmlformats.org/officeDocument/2006/relationships/tags" Target="../tags/tag57.xml"/><Relationship Id="rId6" Type="http://schemas.openxmlformats.org/officeDocument/2006/relationships/image" Target="../media/image27.png"/><Relationship Id="rId11" Type="http://schemas.openxmlformats.org/officeDocument/2006/relationships/image" Target="../media/image111.svg"/><Relationship Id="rId5" Type="http://schemas.openxmlformats.org/officeDocument/2006/relationships/image" Target="../media/image103.svg"/><Relationship Id="rId15" Type="http://schemas.openxmlformats.org/officeDocument/2006/relationships/image" Target="../media/image113.svg"/><Relationship Id="rId10" Type="http://schemas.openxmlformats.org/officeDocument/2006/relationships/image" Target="../media/image65.png"/><Relationship Id="rId4" Type="http://schemas.openxmlformats.org/officeDocument/2006/relationships/image" Target="../media/image61.png"/><Relationship Id="rId9" Type="http://schemas.openxmlformats.org/officeDocument/2006/relationships/image" Target="../media/image61.svg"/><Relationship Id="rId1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58.xml"/></Relationships>
</file>

<file path=ppt/slides/_rels/slide3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113.svg"/><Relationship Id="rId3" Type="http://schemas.openxmlformats.org/officeDocument/2006/relationships/notesSlide" Target="../notesSlides/notesSlide34.xml"/><Relationship Id="rId7" Type="http://schemas.openxmlformats.org/officeDocument/2006/relationships/image" Target="../media/image40.svg"/><Relationship Id="rId12" Type="http://schemas.openxmlformats.org/officeDocument/2006/relationships/image" Target="../media/image66.png"/><Relationship Id="rId2" Type="http://schemas.openxmlformats.org/officeDocument/2006/relationships/slideLayout" Target="../slideLayouts/slideLayout5.xml"/><Relationship Id="rId1" Type="http://schemas.openxmlformats.org/officeDocument/2006/relationships/tags" Target="../tags/tag59.xml"/><Relationship Id="rId6" Type="http://schemas.openxmlformats.org/officeDocument/2006/relationships/image" Target="../media/image27.png"/><Relationship Id="rId11" Type="http://schemas.openxmlformats.org/officeDocument/2006/relationships/image" Target="../media/image111.svg"/><Relationship Id="rId5" Type="http://schemas.openxmlformats.org/officeDocument/2006/relationships/image" Target="../media/image103.svg"/><Relationship Id="rId10" Type="http://schemas.openxmlformats.org/officeDocument/2006/relationships/image" Target="../media/image65.png"/><Relationship Id="rId4" Type="http://schemas.openxmlformats.org/officeDocument/2006/relationships/image" Target="../media/image61.png"/><Relationship Id="rId9" Type="http://schemas.openxmlformats.org/officeDocument/2006/relationships/image" Target="../media/image61.sv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6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6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62.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63.xml"/><Relationship Id="rId4" Type="http://schemas.openxmlformats.org/officeDocument/2006/relationships/image" Target="../media/image54.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64.xml"/><Relationship Id="rId4" Type="http://schemas.openxmlformats.org/officeDocument/2006/relationships/image" Target="../media/image7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tags" Target="../tags/tag6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66.xml"/><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9.xml"/><Relationship Id="rId1" Type="http://schemas.openxmlformats.org/officeDocument/2006/relationships/tags" Target="../tags/tag67.xml"/><Relationship Id="rId5" Type="http://schemas.openxmlformats.org/officeDocument/2006/relationships/image" Target="../media/image74.png"/><Relationship Id="rId4" Type="http://schemas.openxmlformats.org/officeDocument/2006/relationships/image" Target="../media/image73.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68.xml"/><Relationship Id="rId4" Type="http://schemas.openxmlformats.org/officeDocument/2006/relationships/image" Target="../media/image75.tif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7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8.xml"/><Relationship Id="rId1" Type="http://schemas.openxmlformats.org/officeDocument/2006/relationships/tags" Target="../tags/tag71.xml"/><Relationship Id="rId4" Type="http://schemas.openxmlformats.org/officeDocument/2006/relationships/image" Target="../media/image76.tif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tags" Target="../tags/tag72.xml"/></Relationships>
</file>

<file path=ppt/slides/_rels/slide48.xml.rels><?xml version="1.0" encoding="UTF-8" standalone="yes"?>
<Relationships xmlns="http://schemas.openxmlformats.org/package/2006/relationships"><Relationship Id="rId8" Type="http://schemas.openxmlformats.org/officeDocument/2006/relationships/hyperlink" Target="https://aws.amazon.com/backup-restore/" TargetMode="External"/><Relationship Id="rId3" Type="http://schemas.openxmlformats.org/officeDocument/2006/relationships/notesSlide" Target="../notesSlides/notesSlide48.xml"/><Relationship Id="rId7" Type="http://schemas.openxmlformats.org/officeDocument/2006/relationships/hyperlink" Target="https://docs.aws.amazon.com/lambda/latest/dg/services-cloudwatchevents.html" TargetMode="External"/><Relationship Id="rId2" Type="http://schemas.openxmlformats.org/officeDocument/2006/relationships/slideLayout" Target="../slideLayouts/slideLayout5.xml"/><Relationship Id="rId1" Type="http://schemas.openxmlformats.org/officeDocument/2006/relationships/tags" Target="../tags/tag73.xml"/><Relationship Id="rId6" Type="http://schemas.openxmlformats.org/officeDocument/2006/relationships/hyperlink" Target="https://docs.aws.amazon.com/AWSEC2/latest/UserGuide/EBSSnapshots.html" TargetMode="External"/><Relationship Id="rId5" Type="http://schemas.openxmlformats.org/officeDocument/2006/relationships/hyperlink" Target="https://docs.aws.amazon.com/AmazonS3/latest/dev/object-lifecycle-mgmt.html" TargetMode="External"/><Relationship Id="rId4" Type="http://schemas.openxmlformats.org/officeDocument/2006/relationships/hyperlink" Target="https://docs.aws.amazon.com/AmazonS3/latest/dev/replication.html" TargetMode="External"/><Relationship Id="rId9" Type="http://schemas.openxmlformats.org/officeDocument/2006/relationships/hyperlink" Target="https://www.youtube.com/watch?v=a7EMou07hRc&amp;ref=wellarchitected" TargetMode="Externa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3.xml"/><Relationship Id="rId1" Type="http://schemas.openxmlformats.org/officeDocument/2006/relationships/tags" Target="../tags/tag7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0.xml"/><Relationship Id="rId5" Type="http://schemas.openxmlformats.org/officeDocument/2006/relationships/image" Target="../media/image9.tiff"/><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32.xml"/><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8.xml"/><Relationship Id="rId7" Type="http://schemas.openxmlformats.org/officeDocument/2006/relationships/diagramColors" Target="../diagrams/colors1.xml"/><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4.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pPr rtl="0"/>
            <a:r>
              <a:rPr lang="pt-BR" sz="5400">
                <a:latin typeface="+mj-lt"/>
              </a:rPr>
              <a:t>Módulo 14: Planejar para desastres</a:t>
            </a:r>
          </a:p>
        </p:txBody>
      </p:sp>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rtlCol="0">
            <a:normAutofit/>
          </a:bodyPr>
          <a:lstStyle/>
          <a:p>
            <a:pPr rtl="0"/>
            <a:r>
              <a:rPr lang="pt-BR"/>
              <a:t>AWS Academy Cloud Architecting</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0E4D6-19FD-AE42-A8B8-35ED85827666}"/>
              </a:ext>
            </a:extLst>
          </p:cNvPr>
          <p:cNvSpPr>
            <a:spLocks noGrp="1"/>
          </p:cNvSpPr>
          <p:nvPr>
            <p:ph type="title"/>
          </p:nvPr>
        </p:nvSpPr>
        <p:spPr/>
        <p:txBody>
          <a:bodyPr rtlCol="0"/>
          <a:lstStyle/>
          <a:p>
            <a:pPr rtl="0"/>
            <a:r>
              <a:rPr lang="pt-BR"/>
              <a:t>Objetivo de ponto de recuperação (RPO)</a:t>
            </a:r>
          </a:p>
        </p:txBody>
      </p:sp>
      <p:sp>
        <p:nvSpPr>
          <p:cNvPr id="5" name="TextBox 4">
            <a:extLst>
              <a:ext uri="{FF2B5EF4-FFF2-40B4-BE49-F238E27FC236}">
                <a16:creationId xmlns:a16="http://schemas.microsoft.com/office/drawing/2014/main" id="{241CE1A6-B57B-C548-8444-4E734134E413}"/>
              </a:ext>
            </a:extLst>
          </p:cNvPr>
          <p:cNvSpPr txBox="1"/>
          <p:nvPr/>
        </p:nvSpPr>
        <p:spPr>
          <a:xfrm>
            <a:off x="658598" y="1550181"/>
            <a:ext cx="10683170" cy="769441"/>
          </a:xfrm>
          <a:prstGeom prst="rect">
            <a:avLst/>
          </a:prstGeom>
          <a:noFill/>
        </p:spPr>
        <p:txBody>
          <a:bodyPr wrap="square" rtlCol="0">
            <a:spAutoFit/>
          </a:bodyPr>
          <a:lstStyle/>
          <a:p>
            <a:pPr rtl="0"/>
            <a:r>
              <a:rPr lang="pt-BR" sz="2200">
                <a:solidFill>
                  <a:schemeClr val="accent5"/>
                </a:solidFill>
                <a:latin typeface="Amazon Ember" panose="020B0603020204020204"/>
                <a:ea typeface="Amazon Ember" panose="020B0603020204020204" pitchFamily="34" charset="0"/>
                <a:cs typeface="Amazon Ember" panose="020B0603020204020204" pitchFamily="34" charset="0"/>
              </a:rPr>
              <a:t>O objetivo de ponto de recuperação (RPO) </a:t>
            </a:r>
            <a:r>
              <a:rPr lang="pt-BR" sz="2200">
                <a:latin typeface="Amazon Ember" panose="020B0603020204020204"/>
              </a:rPr>
              <a:t>é o volume máximo aceitável de perda de dados, medido em tempo.</a:t>
            </a:r>
            <a:endParaRPr lang="en-US" sz="2200" dirty="0">
              <a:latin typeface="Amazon Ember" panose="020B0603020204020204"/>
              <a:ea typeface="Amazon Ember Light" panose="020B0403020204020204" pitchFamily="34" charset="0"/>
              <a:cs typeface="Amazon Ember Light" panose="020B0403020204020204" pitchFamily="34" charset="0"/>
            </a:endParaRPr>
          </a:p>
        </p:txBody>
      </p:sp>
      <p:sp>
        <p:nvSpPr>
          <p:cNvPr id="7" name="TextBox 6">
            <a:extLst>
              <a:ext uri="{FF2B5EF4-FFF2-40B4-BE49-F238E27FC236}">
                <a16:creationId xmlns:a16="http://schemas.microsoft.com/office/drawing/2014/main" id="{83E313EB-A618-F247-A4D6-A1F399906A6F}"/>
              </a:ext>
            </a:extLst>
          </p:cNvPr>
          <p:cNvSpPr txBox="1"/>
          <p:nvPr/>
        </p:nvSpPr>
        <p:spPr>
          <a:xfrm>
            <a:off x="2084832" y="2478024"/>
            <a:ext cx="5921814" cy="461665"/>
          </a:xfrm>
          <a:prstGeom prst="rect">
            <a:avLst/>
          </a:prstGeom>
          <a:noFill/>
        </p:spPr>
        <p:txBody>
          <a:bodyPr wrap="none" rtlCol="0">
            <a:spAutoFit/>
          </a:bodyPr>
          <a:lstStyle/>
          <a:p>
            <a:pPr rtl="0"/>
            <a:r>
              <a:rPr lang="pt-BR" sz="2400">
                <a:solidFill>
                  <a:schemeClr val="accent6"/>
                </a:solidFill>
                <a:latin typeface="Amazon Ember" panose="020B0603020204020204"/>
                <a:ea typeface="Amazon Ember Light" panose="020B0403020204020204" pitchFamily="34" charset="0"/>
                <a:cs typeface="Amazon Ember Light" panose="020B0403020204020204" pitchFamily="34" charset="0"/>
              </a:rPr>
              <a:t>Com que frequência os dados devem ser copiados?</a:t>
            </a:r>
            <a:endParaRPr lang="en-US" sz="2400" dirty="0">
              <a:solidFill>
                <a:schemeClr val="accent6"/>
              </a:solidFill>
              <a:latin typeface="Amazon Ember" panose="020B0603020204020204"/>
              <a:ea typeface="Amazon Ember" panose="020B0603020204020204" pitchFamily="34" charset="0"/>
              <a:cs typeface="Amazon Ember" panose="020B0603020204020204" pitchFamily="34" charset="0"/>
            </a:endParaRPr>
          </a:p>
        </p:txBody>
      </p:sp>
      <p:sp>
        <p:nvSpPr>
          <p:cNvPr id="25" name="TextBox 24">
            <a:extLst>
              <a:ext uri="{FF2B5EF4-FFF2-40B4-BE49-F238E27FC236}">
                <a16:creationId xmlns:a16="http://schemas.microsoft.com/office/drawing/2014/main" id="{78AA1F05-0C99-674A-9782-2E460C0FF1BC}"/>
              </a:ext>
            </a:extLst>
          </p:cNvPr>
          <p:cNvSpPr txBox="1"/>
          <p:nvPr/>
        </p:nvSpPr>
        <p:spPr>
          <a:xfrm>
            <a:off x="628308" y="3130524"/>
            <a:ext cx="2372067" cy="430887"/>
          </a:xfrm>
          <a:prstGeom prst="rect">
            <a:avLst/>
          </a:prstGeom>
          <a:noFill/>
        </p:spPr>
        <p:txBody>
          <a:bodyPr wrap="square" rtlCol="0">
            <a:spAutoFit/>
          </a:bodyPr>
          <a:lstStyle/>
          <a:p>
            <a:pPr algn="ctr" rtl="0"/>
            <a:r>
              <a:rPr lang="pt-BR" sz="2200">
                <a:latin typeface="Amazon Ember" panose="020B0603020204020204"/>
                <a:ea typeface="Amazon Ember Light" panose="020B0403020204020204" pitchFamily="34" charset="0"/>
                <a:cs typeface="Amazon Ember Light" panose="020B0403020204020204" pitchFamily="34" charset="0"/>
              </a:rPr>
              <a:t>Exemplo de RPO: </a:t>
            </a:r>
          </a:p>
        </p:txBody>
      </p:sp>
      <p:sp>
        <p:nvSpPr>
          <p:cNvPr id="26" name="TextBox 25">
            <a:extLst>
              <a:ext uri="{FF2B5EF4-FFF2-40B4-BE49-F238E27FC236}">
                <a16:creationId xmlns:a16="http://schemas.microsoft.com/office/drawing/2014/main" id="{78AA1F05-0C99-674A-9782-2E460C0FF1BC}"/>
              </a:ext>
            </a:extLst>
          </p:cNvPr>
          <p:cNvSpPr txBox="1"/>
          <p:nvPr/>
        </p:nvSpPr>
        <p:spPr>
          <a:xfrm>
            <a:off x="3000375" y="3147106"/>
            <a:ext cx="7667625" cy="707886"/>
          </a:xfrm>
          <a:prstGeom prst="rect">
            <a:avLst/>
          </a:prstGeom>
          <a:noFill/>
        </p:spPr>
        <p:txBody>
          <a:bodyPr wrap="square" rtlCol="0">
            <a:spAutoFit/>
          </a:bodyPr>
          <a:lstStyle/>
          <a:p>
            <a:pPr rtl="0"/>
            <a:r>
              <a:rPr lang="pt-BR" sz="2000" i="1">
                <a:latin typeface="Amazon Ember" panose="020B0603020204020204"/>
                <a:ea typeface="Amazon Ember Light" panose="020B0403020204020204" pitchFamily="34" charset="0"/>
                <a:cs typeface="Amazon Ember Light" panose="020B0403020204020204" pitchFamily="34" charset="0"/>
              </a:rPr>
              <a:t>A empresa pode se recuperar da perda de (no máximo) as últimas 8 horas de dados.</a:t>
            </a:r>
          </a:p>
        </p:txBody>
      </p:sp>
      <p:grpSp>
        <p:nvGrpSpPr>
          <p:cNvPr id="6" name="Group 5" descr="shows timeline with last backup on the left and disaster strikes in the middle. In between them is labeled as &quot;data loss&quot; with an RPO of 8 hours or less.">
            <a:extLst>
              <a:ext uri="{FF2B5EF4-FFF2-40B4-BE49-F238E27FC236}">
                <a16:creationId xmlns:a16="http://schemas.microsoft.com/office/drawing/2014/main" id="{CD020D01-36DB-5846-96F9-33814726C035}"/>
              </a:ext>
            </a:extLst>
          </p:cNvPr>
          <p:cNvGrpSpPr/>
          <p:nvPr/>
        </p:nvGrpSpPr>
        <p:grpSpPr>
          <a:xfrm>
            <a:off x="658598" y="3743944"/>
            <a:ext cx="9610817" cy="2221376"/>
            <a:chOff x="658598" y="3743944"/>
            <a:chExt cx="9610817" cy="2221376"/>
          </a:xfrm>
        </p:grpSpPr>
        <p:cxnSp>
          <p:nvCxnSpPr>
            <p:cNvPr id="8" name="Straight Arrow Connector 7">
              <a:extLst>
                <a:ext uri="{FF2B5EF4-FFF2-40B4-BE49-F238E27FC236}">
                  <a16:creationId xmlns:a16="http://schemas.microsoft.com/office/drawing/2014/main" id="{ADBDDCA4-0860-014A-9106-D3A19E744397}"/>
                </a:ext>
              </a:extLst>
            </p:cNvPr>
            <p:cNvCxnSpPr>
              <a:cxnSpLocks/>
            </p:cNvCxnSpPr>
            <p:nvPr/>
          </p:nvCxnSpPr>
          <p:spPr>
            <a:xfrm flipV="1">
              <a:off x="1845532" y="4841447"/>
              <a:ext cx="8423883" cy="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F5C497F-5EB0-654C-A1DC-18AF1757759C}"/>
                </a:ext>
              </a:extLst>
            </p:cNvPr>
            <p:cNvSpPr txBox="1"/>
            <p:nvPr/>
          </p:nvSpPr>
          <p:spPr>
            <a:xfrm>
              <a:off x="1365477" y="5534433"/>
              <a:ext cx="2357169" cy="430887"/>
            </a:xfrm>
            <a:prstGeom prst="rect">
              <a:avLst/>
            </a:prstGeom>
            <a:noFill/>
          </p:spPr>
          <p:txBody>
            <a:bodyPr wrap="square" rtlCol="0">
              <a:spAutoFit/>
            </a:bodyPr>
            <a:lstStyle/>
            <a:p>
              <a:pPr algn="ctr" rtl="0"/>
              <a:r>
                <a:rPr lang="pt-BR" sz="2200">
                  <a:latin typeface="Amazon Ember" panose="020B0603020204020204"/>
                  <a:ea typeface="Amazon Ember" panose="020B0603020204020204" pitchFamily="34" charset="0"/>
                  <a:cs typeface="Amazon Ember" panose="020B0603020204020204" pitchFamily="34" charset="0"/>
                </a:rPr>
                <a:t>Último backup</a:t>
              </a:r>
            </a:p>
          </p:txBody>
        </p:sp>
        <p:sp>
          <p:nvSpPr>
            <p:cNvPr id="14" name="Oval 13">
              <a:extLst>
                <a:ext uri="{FF2B5EF4-FFF2-40B4-BE49-F238E27FC236}">
                  <a16:creationId xmlns:a16="http://schemas.microsoft.com/office/drawing/2014/main" id="{76F9EE05-D35C-7547-AEE5-4DBB57A95502}"/>
                </a:ext>
              </a:extLst>
            </p:cNvPr>
            <p:cNvSpPr/>
            <p:nvPr/>
          </p:nvSpPr>
          <p:spPr>
            <a:xfrm>
              <a:off x="2402173" y="4699559"/>
              <a:ext cx="283779" cy="2837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sp>
          <p:nvSpPr>
            <p:cNvPr id="12" name="TextBox 11">
              <a:extLst>
                <a:ext uri="{FF2B5EF4-FFF2-40B4-BE49-F238E27FC236}">
                  <a16:creationId xmlns:a16="http://schemas.microsoft.com/office/drawing/2014/main" id="{20577826-16D6-C843-B5FB-B0B057FFFC55}"/>
                </a:ext>
              </a:extLst>
            </p:cNvPr>
            <p:cNvSpPr txBox="1"/>
            <p:nvPr/>
          </p:nvSpPr>
          <p:spPr>
            <a:xfrm>
              <a:off x="658598" y="4656943"/>
              <a:ext cx="1186933" cy="369012"/>
            </a:xfrm>
            <a:prstGeom prst="rect">
              <a:avLst/>
            </a:prstGeom>
            <a:noFill/>
          </p:spPr>
          <p:txBody>
            <a:bodyPr wrap="square" rtlCol="0">
              <a:spAutoFit/>
            </a:bodyPr>
            <a:lstStyle/>
            <a:p>
              <a:pPr algn="ctr" rtl="0"/>
              <a:r>
                <a:rPr lang="pt-BR">
                  <a:latin typeface="Amazon Ember" panose="020B0603020204020204"/>
                  <a:ea typeface="Amazon Ember" panose="020B0603020204020204" pitchFamily="34" charset="0"/>
                  <a:cs typeface="Amazon Ember" panose="020B0603020204020204" pitchFamily="34" charset="0"/>
                </a:rPr>
                <a:t>Tempo</a:t>
              </a:r>
            </a:p>
          </p:txBody>
        </p:sp>
        <p:sp>
          <p:nvSpPr>
            <p:cNvPr id="17" name="TextBox 16">
              <a:extLst>
                <a:ext uri="{FF2B5EF4-FFF2-40B4-BE49-F238E27FC236}">
                  <a16:creationId xmlns:a16="http://schemas.microsoft.com/office/drawing/2014/main" id="{124B9859-6D82-C044-A8A9-B45EF074C2A3}"/>
                </a:ext>
              </a:extLst>
            </p:cNvPr>
            <p:cNvSpPr txBox="1"/>
            <p:nvPr/>
          </p:nvSpPr>
          <p:spPr>
            <a:xfrm>
              <a:off x="5481311" y="5534433"/>
              <a:ext cx="2357169" cy="430887"/>
            </a:xfrm>
            <a:prstGeom prst="rect">
              <a:avLst/>
            </a:prstGeom>
            <a:noFill/>
          </p:spPr>
          <p:txBody>
            <a:bodyPr wrap="square" rtlCol="0">
              <a:spAutoFit/>
            </a:bodyPr>
            <a:lstStyle/>
            <a:p>
              <a:pPr algn="ctr" rtl="0"/>
              <a:r>
                <a:rPr lang="pt-BR" sz="2200">
                  <a:latin typeface="Amazon Ember" panose="020B0603020204020204"/>
                  <a:ea typeface="Amazon Ember" panose="020B0603020204020204" pitchFamily="34" charset="0"/>
                  <a:cs typeface="Amazon Ember" panose="020B0603020204020204" pitchFamily="34" charset="0"/>
                </a:rPr>
                <a:t>Ocorre um desastre</a:t>
              </a:r>
            </a:p>
          </p:txBody>
        </p:sp>
        <p:cxnSp>
          <p:nvCxnSpPr>
            <p:cNvPr id="11" name="Straight Arrow Connector 10">
              <a:extLst>
                <a:ext uri="{FF2B5EF4-FFF2-40B4-BE49-F238E27FC236}">
                  <a16:creationId xmlns:a16="http://schemas.microsoft.com/office/drawing/2014/main" id="{C14B7F51-7311-6449-A9EB-5CD6BF23A2F0}"/>
                </a:ext>
              </a:extLst>
            </p:cNvPr>
            <p:cNvCxnSpPr/>
            <p:nvPr/>
          </p:nvCxnSpPr>
          <p:spPr>
            <a:xfrm flipV="1">
              <a:off x="2544062" y="5094892"/>
              <a:ext cx="0" cy="36379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92B98A5-9B92-C345-8A12-64DC62FEA2EC}"/>
                </a:ext>
                <a:ext uri="{C183D7F6-B498-43B3-948B-1728B52AA6E4}">
                  <adec:decorative xmlns:adec="http://schemas.microsoft.com/office/drawing/2017/decorative" xmlns=""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236489" y="3743944"/>
              <a:ext cx="846812" cy="1532842"/>
            </a:xfrm>
            <a:prstGeom prst="rect">
              <a:avLst/>
            </a:prstGeom>
          </p:spPr>
        </p:pic>
        <p:sp>
          <p:nvSpPr>
            <p:cNvPr id="28" name="TextBox 27">
              <a:extLst>
                <a:ext uri="{FF2B5EF4-FFF2-40B4-BE49-F238E27FC236}">
                  <a16:creationId xmlns:a16="http://schemas.microsoft.com/office/drawing/2014/main" id="{C0431535-3E34-B04F-A72C-96B47BE94826}"/>
                </a:ext>
              </a:extLst>
            </p:cNvPr>
            <p:cNvSpPr txBox="1"/>
            <p:nvPr/>
          </p:nvSpPr>
          <p:spPr>
            <a:xfrm>
              <a:off x="3163171" y="4355985"/>
              <a:ext cx="2636050" cy="338554"/>
            </a:xfrm>
            <a:prstGeom prst="rect">
              <a:avLst/>
            </a:prstGeom>
            <a:noFill/>
          </p:spPr>
          <p:txBody>
            <a:bodyPr wrap="square" rtlCol="0">
              <a:spAutoFit/>
            </a:bodyPr>
            <a:lstStyle/>
            <a:p>
              <a:pPr rtl="0"/>
              <a:r>
                <a:rPr lang="pt-BR" sz="1600">
                  <a:solidFill>
                    <a:schemeClr val="accent6"/>
                  </a:solidFill>
                  <a:latin typeface="Amazon Ember" panose="020B0603020204020204"/>
                  <a:ea typeface="Amazon Ember Light" panose="020B0403020204020204" pitchFamily="34" charset="0"/>
                  <a:cs typeface="Amazon Ember Light" panose="020B0403020204020204" pitchFamily="34" charset="0"/>
                </a:rPr>
                <a:t>RPO</a:t>
              </a:r>
              <a:r>
                <a:rPr lang="pt-BR" sz="1600">
                  <a:latin typeface="Amazon Ember" panose="020B0603020204020204"/>
                  <a:ea typeface="Amazon Ember Light" panose="020B0403020204020204" pitchFamily="34" charset="0"/>
                  <a:cs typeface="Amazon Ember Light" panose="020B0403020204020204" pitchFamily="34" charset="0"/>
                </a:rPr>
                <a:t> de 8 horas ou menos</a:t>
              </a:r>
            </a:p>
          </p:txBody>
        </p:sp>
        <p:cxnSp>
          <p:nvCxnSpPr>
            <p:cNvPr id="29" name="Straight Arrow Connector 28">
              <a:extLst>
                <a:ext uri="{FF2B5EF4-FFF2-40B4-BE49-F238E27FC236}">
                  <a16:creationId xmlns:a16="http://schemas.microsoft.com/office/drawing/2014/main" id="{2BFB509B-0B3E-2141-842B-9860B542B4EC}"/>
                </a:ext>
              </a:extLst>
            </p:cNvPr>
            <p:cNvCxnSpPr>
              <a:cxnSpLocks/>
              <a:stCxn id="28" idx="1"/>
            </p:cNvCxnSpPr>
            <p:nvPr/>
          </p:nvCxnSpPr>
          <p:spPr>
            <a:xfrm flipH="1">
              <a:off x="2685953" y="4525262"/>
              <a:ext cx="477218" cy="62743"/>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8601775-FD7A-E848-A32A-D6F66A57DF2D}"/>
                </a:ext>
              </a:extLst>
            </p:cNvPr>
            <p:cNvCxnSpPr>
              <a:cxnSpLocks/>
              <a:stCxn id="28" idx="3"/>
            </p:cNvCxnSpPr>
            <p:nvPr/>
          </p:nvCxnSpPr>
          <p:spPr>
            <a:xfrm flipV="1">
              <a:off x="5799221" y="4524821"/>
              <a:ext cx="184483" cy="44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FD10781-D0E1-5044-9500-F6B9F0CC6873}"/>
                </a:ext>
              </a:extLst>
            </p:cNvPr>
            <p:cNvCxnSpPr/>
            <p:nvPr/>
          </p:nvCxnSpPr>
          <p:spPr>
            <a:xfrm flipV="1">
              <a:off x="6659896" y="5094891"/>
              <a:ext cx="0" cy="36379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729A0A2-1AC1-BD46-BFEC-6B3A8C41FCD4}"/>
                </a:ext>
              </a:extLst>
            </p:cNvPr>
            <p:cNvSpPr txBox="1"/>
            <p:nvPr/>
          </p:nvSpPr>
          <p:spPr>
            <a:xfrm>
              <a:off x="3564225" y="4910315"/>
              <a:ext cx="2248860" cy="400110"/>
            </a:xfrm>
            <a:prstGeom prst="rect">
              <a:avLst/>
            </a:prstGeom>
            <a:noFill/>
          </p:spPr>
          <p:txBody>
            <a:bodyPr wrap="square" rtlCol="0">
              <a:spAutoFit/>
            </a:bodyPr>
            <a:lstStyle/>
            <a:p>
              <a:pPr rtl="0"/>
              <a:r>
                <a:rPr lang="pt-BR" sz="2000">
                  <a:solidFill>
                    <a:schemeClr val="accent5"/>
                  </a:solidFill>
                  <a:latin typeface="Amazon Ember" panose="020B0603020204020204"/>
                  <a:ea typeface="Amazon Ember" panose="020B0603020204020204" pitchFamily="34" charset="0"/>
                  <a:cs typeface="Amazon Ember" panose="020B0603020204020204" pitchFamily="34" charset="0"/>
                </a:rPr>
                <a:t>(perda de dados)</a:t>
              </a:r>
            </a:p>
          </p:txBody>
        </p:sp>
      </p:grpSp>
    </p:spTree>
    <p:custDataLst>
      <p:tags r:id="rId1"/>
    </p:custDataLst>
    <p:extLst>
      <p:ext uri="{BB962C8B-B14F-4D97-AF65-F5344CB8AC3E}">
        <p14:creationId xmlns:p14="http://schemas.microsoft.com/office/powerpoint/2010/main" val="1126331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0E4D6-19FD-AE42-A8B8-35ED85827666}"/>
              </a:ext>
            </a:extLst>
          </p:cNvPr>
          <p:cNvSpPr>
            <a:spLocks noGrp="1"/>
          </p:cNvSpPr>
          <p:nvPr>
            <p:ph type="title"/>
          </p:nvPr>
        </p:nvSpPr>
        <p:spPr/>
        <p:txBody>
          <a:bodyPr rtlCol="0"/>
          <a:lstStyle/>
          <a:p>
            <a:pPr rtl="0"/>
            <a:r>
              <a:rPr lang="pt-BR"/>
              <a:t>Objetivo de tempo de recuperação (RTO)</a:t>
            </a:r>
          </a:p>
        </p:txBody>
      </p:sp>
      <p:sp>
        <p:nvSpPr>
          <p:cNvPr id="5" name="TextBox 4">
            <a:extLst>
              <a:ext uri="{FF2B5EF4-FFF2-40B4-BE49-F238E27FC236}">
                <a16:creationId xmlns:a16="http://schemas.microsoft.com/office/drawing/2014/main" id="{241CE1A6-B57B-C548-8444-4E734134E413}"/>
              </a:ext>
            </a:extLst>
          </p:cNvPr>
          <p:cNvSpPr txBox="1"/>
          <p:nvPr/>
        </p:nvSpPr>
        <p:spPr>
          <a:xfrm>
            <a:off x="625414" y="1369638"/>
            <a:ext cx="10290236" cy="1107996"/>
          </a:xfrm>
          <a:prstGeom prst="rect">
            <a:avLst/>
          </a:prstGeom>
          <a:noFill/>
        </p:spPr>
        <p:txBody>
          <a:bodyPr wrap="square" rtlCol="0">
            <a:spAutoFit/>
          </a:bodyPr>
          <a:lstStyle/>
          <a:p>
            <a:pPr rtl="0"/>
            <a:r>
              <a:rPr lang="pt-BR" sz="2200">
                <a:solidFill>
                  <a:schemeClr val="accent5"/>
                </a:solidFill>
                <a:latin typeface="Amazon Ember" panose="020B0603020204020204"/>
                <a:ea typeface="Amazon Ember" panose="020B0603020204020204" pitchFamily="34" charset="0"/>
                <a:cs typeface="Amazon Ember" panose="020B0603020204020204" pitchFamily="34" charset="0"/>
              </a:rPr>
              <a:t>O objetivo de tempo de recuperação (RTO) </a:t>
            </a:r>
            <a:r>
              <a:rPr lang="pt-BR" sz="2200">
                <a:latin typeface="Amazon Ember" panose="020B0603020204020204"/>
              </a:rPr>
              <a:t>é o máximo de tempo aceitável, após a ocorrência do desastre, que um processo de negócios pode permanecer indisponível.</a:t>
            </a:r>
            <a:endParaRPr lang="en-US" sz="2200" dirty="0">
              <a:latin typeface="Amazon Ember" panose="020B0603020204020204"/>
              <a:ea typeface="Amazon Ember Light" panose="020B0403020204020204" pitchFamily="34" charset="0"/>
              <a:cs typeface="Amazon Ember Light" panose="020B0403020204020204" pitchFamily="34" charset="0"/>
            </a:endParaRPr>
          </a:p>
        </p:txBody>
      </p:sp>
      <p:sp>
        <p:nvSpPr>
          <p:cNvPr id="7" name="TextBox 6">
            <a:extLst>
              <a:ext uri="{FF2B5EF4-FFF2-40B4-BE49-F238E27FC236}">
                <a16:creationId xmlns:a16="http://schemas.microsoft.com/office/drawing/2014/main" id="{83E313EB-A618-F247-A4D6-A1F399906A6F}"/>
              </a:ext>
            </a:extLst>
          </p:cNvPr>
          <p:cNvSpPr txBox="1"/>
          <p:nvPr/>
        </p:nvSpPr>
        <p:spPr>
          <a:xfrm>
            <a:off x="1930711" y="2477865"/>
            <a:ext cx="8470589" cy="461665"/>
          </a:xfrm>
          <a:prstGeom prst="rect">
            <a:avLst/>
          </a:prstGeom>
          <a:noFill/>
        </p:spPr>
        <p:txBody>
          <a:bodyPr wrap="none" rtlCol="0">
            <a:spAutoFit/>
          </a:bodyPr>
          <a:lstStyle/>
          <a:p>
            <a:pPr rtl="0"/>
            <a:r>
              <a:rPr lang="pt-BR" sz="2400">
                <a:solidFill>
                  <a:schemeClr val="accent6"/>
                </a:solidFill>
                <a:latin typeface="Amazon Ember" panose="020B0603020204020204"/>
                <a:ea typeface="Amazon Ember Light" panose="020B0403020204020204" pitchFamily="34" charset="0"/>
                <a:cs typeface="Amazon Ember Light" panose="020B0403020204020204" pitchFamily="34" charset="0"/>
              </a:rPr>
              <a:t>Com que rapidez suas aplicações e dados devem ser recuperados?</a:t>
            </a:r>
            <a:endParaRPr lang="en-US" sz="2400" dirty="0">
              <a:solidFill>
                <a:schemeClr val="accent6"/>
              </a:solidFill>
              <a:latin typeface="Amazon Ember" panose="020B0603020204020204"/>
              <a:ea typeface="Amazon Ember" panose="020B0603020204020204" pitchFamily="34" charset="0"/>
              <a:cs typeface="Amazon Ember" panose="020B0603020204020204" pitchFamily="34" charset="0"/>
            </a:endParaRPr>
          </a:p>
        </p:txBody>
      </p:sp>
      <p:sp>
        <p:nvSpPr>
          <p:cNvPr id="25" name="TextBox 24">
            <a:extLst>
              <a:ext uri="{FF2B5EF4-FFF2-40B4-BE49-F238E27FC236}">
                <a16:creationId xmlns:a16="http://schemas.microsoft.com/office/drawing/2014/main" id="{78AA1F05-0C99-674A-9782-2E460C0FF1BC}"/>
              </a:ext>
            </a:extLst>
          </p:cNvPr>
          <p:cNvSpPr txBox="1"/>
          <p:nvPr/>
        </p:nvSpPr>
        <p:spPr>
          <a:xfrm>
            <a:off x="623874" y="3130524"/>
            <a:ext cx="2027353" cy="430887"/>
          </a:xfrm>
          <a:prstGeom prst="rect">
            <a:avLst/>
          </a:prstGeom>
          <a:noFill/>
        </p:spPr>
        <p:txBody>
          <a:bodyPr wrap="square" rtlCol="0">
            <a:spAutoFit/>
          </a:bodyPr>
          <a:lstStyle/>
          <a:p>
            <a:pPr algn="ctr" rtl="0"/>
            <a:r>
              <a:rPr lang="pt-BR" sz="2200">
                <a:latin typeface="Amazon Ember" panose="020B0603020204020204"/>
                <a:ea typeface="Amazon Ember Light" panose="020B0403020204020204" pitchFamily="34" charset="0"/>
                <a:cs typeface="Amazon Ember Light" panose="020B0403020204020204" pitchFamily="34" charset="0"/>
              </a:rPr>
              <a:t>Exemplo de RTO: </a:t>
            </a:r>
          </a:p>
        </p:txBody>
      </p:sp>
      <p:sp>
        <p:nvSpPr>
          <p:cNvPr id="26" name="TextBox 25">
            <a:extLst>
              <a:ext uri="{FF2B5EF4-FFF2-40B4-BE49-F238E27FC236}">
                <a16:creationId xmlns:a16="http://schemas.microsoft.com/office/drawing/2014/main" id="{78AA1F05-0C99-674A-9782-2E460C0FF1BC}"/>
              </a:ext>
            </a:extLst>
          </p:cNvPr>
          <p:cNvSpPr txBox="1"/>
          <p:nvPr/>
        </p:nvSpPr>
        <p:spPr>
          <a:xfrm>
            <a:off x="2549447" y="3163817"/>
            <a:ext cx="8210928" cy="400110"/>
          </a:xfrm>
          <a:prstGeom prst="rect">
            <a:avLst/>
          </a:prstGeom>
          <a:noFill/>
        </p:spPr>
        <p:txBody>
          <a:bodyPr wrap="square" rtlCol="0">
            <a:spAutoFit/>
          </a:bodyPr>
          <a:lstStyle/>
          <a:p>
            <a:pPr rtl="0"/>
            <a:r>
              <a:rPr lang="pt-BR" sz="2000" i="1">
                <a:latin typeface="Amazon Ember" panose="020B0603020204020204"/>
                <a:ea typeface="Amazon Ember Light" panose="020B0403020204020204" pitchFamily="34" charset="0"/>
                <a:cs typeface="Amazon Ember Light" panose="020B0403020204020204" pitchFamily="34" charset="0"/>
              </a:rPr>
              <a:t>A aplicação pode ficar indisponível por no máximo 1 hora.</a:t>
            </a:r>
          </a:p>
        </p:txBody>
      </p:sp>
      <p:grpSp>
        <p:nvGrpSpPr>
          <p:cNvPr id="6" name="Group 5" descr="shows same timeline as on last slide, but adds &quot;Applications and data recovered&quot; on the right. In between disaster strikes and that is labeled as &quot;down time&quot; with an RTO of 1 hour.">
            <a:extLst>
              <a:ext uri="{FF2B5EF4-FFF2-40B4-BE49-F238E27FC236}">
                <a16:creationId xmlns:a16="http://schemas.microsoft.com/office/drawing/2014/main" id="{76FA48E9-A603-184F-971B-B90744250744}"/>
              </a:ext>
            </a:extLst>
          </p:cNvPr>
          <p:cNvGrpSpPr/>
          <p:nvPr/>
        </p:nvGrpSpPr>
        <p:grpSpPr>
          <a:xfrm>
            <a:off x="658598" y="3331136"/>
            <a:ext cx="11011985" cy="3138592"/>
            <a:chOff x="658598" y="3331136"/>
            <a:chExt cx="11011985" cy="3138592"/>
          </a:xfrm>
        </p:grpSpPr>
        <p:cxnSp>
          <p:nvCxnSpPr>
            <p:cNvPr id="8" name="Straight Arrow Connector 7">
              <a:extLst>
                <a:ext uri="{FF2B5EF4-FFF2-40B4-BE49-F238E27FC236}">
                  <a16:creationId xmlns:a16="http://schemas.microsoft.com/office/drawing/2014/main" id="{ADBDDCA4-0860-014A-9106-D3A19E744397}"/>
                </a:ext>
              </a:extLst>
            </p:cNvPr>
            <p:cNvCxnSpPr>
              <a:cxnSpLocks/>
            </p:cNvCxnSpPr>
            <p:nvPr/>
          </p:nvCxnSpPr>
          <p:spPr>
            <a:xfrm flipV="1">
              <a:off x="1845532" y="4841447"/>
              <a:ext cx="8423883" cy="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C6F0E71-3BF8-1B4A-B293-94BEDC3E5280}"/>
                </a:ext>
                <a:ext uri="{C183D7F6-B498-43B3-948B-1728B52AA6E4}">
                  <adec:decorative xmlns:adec="http://schemas.microsoft.com/office/drawing/2017/decorative" xmlns=""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518336" y="3331136"/>
              <a:ext cx="1694015" cy="1426146"/>
            </a:xfrm>
            <a:prstGeom prst="rect">
              <a:avLst/>
            </a:prstGeom>
          </p:spPr>
        </p:pic>
        <p:sp>
          <p:nvSpPr>
            <p:cNvPr id="24" name="TextBox 23">
              <a:extLst>
                <a:ext uri="{FF2B5EF4-FFF2-40B4-BE49-F238E27FC236}">
                  <a16:creationId xmlns:a16="http://schemas.microsoft.com/office/drawing/2014/main" id="{812D2354-5CE3-9B48-A482-356B8E1B9E94}"/>
                </a:ext>
              </a:extLst>
            </p:cNvPr>
            <p:cNvSpPr txBox="1"/>
            <p:nvPr/>
          </p:nvSpPr>
          <p:spPr>
            <a:xfrm>
              <a:off x="9029700" y="5700287"/>
              <a:ext cx="2640883" cy="769441"/>
            </a:xfrm>
            <a:prstGeom prst="rect">
              <a:avLst/>
            </a:prstGeom>
            <a:noFill/>
          </p:spPr>
          <p:txBody>
            <a:bodyPr wrap="square" rtlCol="0">
              <a:spAutoFit/>
            </a:bodyPr>
            <a:lstStyle/>
            <a:p>
              <a:pPr algn="ctr" rtl="0"/>
              <a:r>
                <a:rPr lang="pt-BR" sz="2200">
                  <a:latin typeface="Amazon Ember" panose="020B0603020204020204"/>
                  <a:ea typeface="Amazon Ember" panose="020B0603020204020204" pitchFamily="34" charset="0"/>
                  <a:cs typeface="Amazon Ember" panose="020B0603020204020204" pitchFamily="34" charset="0"/>
                </a:rPr>
                <a:t>Aplicações e dados recuperados</a:t>
              </a:r>
            </a:p>
          </p:txBody>
        </p:sp>
        <p:cxnSp>
          <p:nvCxnSpPr>
            <p:cNvPr id="27" name="Straight Arrow Connector 26">
              <a:extLst>
                <a:ext uri="{FF2B5EF4-FFF2-40B4-BE49-F238E27FC236}">
                  <a16:creationId xmlns:a16="http://schemas.microsoft.com/office/drawing/2014/main" id="{D5394D5B-0260-D347-A55D-62B00347D8F7}"/>
                </a:ext>
              </a:extLst>
            </p:cNvPr>
            <p:cNvCxnSpPr/>
            <p:nvPr/>
          </p:nvCxnSpPr>
          <p:spPr>
            <a:xfrm flipV="1">
              <a:off x="10269415" y="5094891"/>
              <a:ext cx="0" cy="36379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81A7CBB-F413-D341-9B48-37ECCCB6AB54}"/>
                </a:ext>
              </a:extLst>
            </p:cNvPr>
            <p:cNvSpPr txBox="1"/>
            <p:nvPr/>
          </p:nvSpPr>
          <p:spPr>
            <a:xfrm>
              <a:off x="1365477" y="5534433"/>
              <a:ext cx="2357169" cy="430887"/>
            </a:xfrm>
            <a:prstGeom prst="rect">
              <a:avLst/>
            </a:prstGeom>
            <a:noFill/>
          </p:spPr>
          <p:txBody>
            <a:bodyPr wrap="square" rtlCol="0">
              <a:spAutoFit/>
            </a:bodyPr>
            <a:lstStyle/>
            <a:p>
              <a:pPr algn="ctr" rtl="0"/>
              <a:r>
                <a:rPr lang="pt-BR" sz="2200">
                  <a:latin typeface="Amazon Ember" panose="020B0603020204020204"/>
                  <a:ea typeface="Amazon Ember" panose="020B0603020204020204" pitchFamily="34" charset="0"/>
                  <a:cs typeface="Amazon Ember" panose="020B0603020204020204" pitchFamily="34" charset="0"/>
                </a:rPr>
                <a:t>Último backup</a:t>
              </a:r>
            </a:p>
          </p:txBody>
        </p:sp>
        <p:sp>
          <p:nvSpPr>
            <p:cNvPr id="32" name="Oval 31">
              <a:extLst>
                <a:ext uri="{FF2B5EF4-FFF2-40B4-BE49-F238E27FC236}">
                  <a16:creationId xmlns:a16="http://schemas.microsoft.com/office/drawing/2014/main" id="{B600E1B5-14AD-E647-BD2C-AC2C14267C56}"/>
                </a:ext>
              </a:extLst>
            </p:cNvPr>
            <p:cNvSpPr/>
            <p:nvPr/>
          </p:nvSpPr>
          <p:spPr>
            <a:xfrm>
              <a:off x="2402173" y="4699559"/>
              <a:ext cx="283779" cy="2837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sp>
          <p:nvSpPr>
            <p:cNvPr id="34" name="TextBox 33">
              <a:extLst>
                <a:ext uri="{FF2B5EF4-FFF2-40B4-BE49-F238E27FC236}">
                  <a16:creationId xmlns:a16="http://schemas.microsoft.com/office/drawing/2014/main" id="{60C5256D-D1C5-9E41-AEB7-31B89FB2A741}"/>
                </a:ext>
              </a:extLst>
            </p:cNvPr>
            <p:cNvSpPr txBox="1"/>
            <p:nvPr/>
          </p:nvSpPr>
          <p:spPr>
            <a:xfrm>
              <a:off x="658598" y="4656943"/>
              <a:ext cx="1186933" cy="369012"/>
            </a:xfrm>
            <a:prstGeom prst="rect">
              <a:avLst/>
            </a:prstGeom>
            <a:noFill/>
          </p:spPr>
          <p:txBody>
            <a:bodyPr wrap="square" rtlCol="0">
              <a:spAutoFit/>
            </a:bodyPr>
            <a:lstStyle/>
            <a:p>
              <a:pPr algn="ctr" rtl="0"/>
              <a:r>
                <a:rPr lang="pt-BR">
                  <a:latin typeface="Amazon Ember" panose="020B0603020204020204"/>
                  <a:ea typeface="Amazon Ember" panose="020B0603020204020204" pitchFamily="34" charset="0"/>
                  <a:cs typeface="Amazon Ember" panose="020B0603020204020204" pitchFamily="34" charset="0"/>
                </a:rPr>
                <a:t>Tempo</a:t>
              </a:r>
            </a:p>
          </p:txBody>
        </p:sp>
        <p:sp>
          <p:nvSpPr>
            <p:cNvPr id="35" name="TextBox 34">
              <a:extLst>
                <a:ext uri="{FF2B5EF4-FFF2-40B4-BE49-F238E27FC236}">
                  <a16:creationId xmlns:a16="http://schemas.microsoft.com/office/drawing/2014/main" id="{0102FA1B-E887-B64B-9026-B06CF425C100}"/>
                </a:ext>
              </a:extLst>
            </p:cNvPr>
            <p:cNvSpPr txBox="1"/>
            <p:nvPr/>
          </p:nvSpPr>
          <p:spPr>
            <a:xfrm>
              <a:off x="5481311" y="5534433"/>
              <a:ext cx="2357169" cy="430887"/>
            </a:xfrm>
            <a:prstGeom prst="rect">
              <a:avLst/>
            </a:prstGeom>
            <a:noFill/>
          </p:spPr>
          <p:txBody>
            <a:bodyPr wrap="square" rtlCol="0">
              <a:spAutoFit/>
            </a:bodyPr>
            <a:lstStyle/>
            <a:p>
              <a:pPr algn="ctr" rtl="0"/>
              <a:r>
                <a:rPr lang="pt-BR" sz="2200">
                  <a:latin typeface="Amazon Ember" panose="020B0603020204020204"/>
                  <a:ea typeface="Amazon Ember" panose="020B0603020204020204" pitchFamily="34" charset="0"/>
                  <a:cs typeface="Amazon Ember" panose="020B0603020204020204" pitchFamily="34" charset="0"/>
                </a:rPr>
                <a:t>Ocorre um desastre</a:t>
              </a:r>
            </a:p>
          </p:txBody>
        </p:sp>
        <p:cxnSp>
          <p:nvCxnSpPr>
            <p:cNvPr id="36" name="Straight Arrow Connector 35">
              <a:extLst>
                <a:ext uri="{FF2B5EF4-FFF2-40B4-BE49-F238E27FC236}">
                  <a16:creationId xmlns:a16="http://schemas.microsoft.com/office/drawing/2014/main" id="{C955FC69-BEC9-C14F-BA11-560628942D58}"/>
                </a:ext>
              </a:extLst>
            </p:cNvPr>
            <p:cNvCxnSpPr/>
            <p:nvPr/>
          </p:nvCxnSpPr>
          <p:spPr>
            <a:xfrm flipV="1">
              <a:off x="2544062" y="5094892"/>
              <a:ext cx="0" cy="36379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FFF1A59B-7877-7445-A6CB-C473DEA17FD3}"/>
                </a:ext>
                <a:ext uri="{C183D7F6-B498-43B3-948B-1728B52AA6E4}">
                  <adec:decorative xmlns:adec="http://schemas.microsoft.com/office/drawing/2017/decorative" xmlns="" val="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236489" y="3743944"/>
              <a:ext cx="846812" cy="1532842"/>
            </a:xfrm>
            <a:prstGeom prst="rect">
              <a:avLst/>
            </a:prstGeom>
          </p:spPr>
        </p:pic>
        <p:sp>
          <p:nvSpPr>
            <p:cNvPr id="38" name="TextBox 37">
              <a:extLst>
                <a:ext uri="{FF2B5EF4-FFF2-40B4-BE49-F238E27FC236}">
                  <a16:creationId xmlns:a16="http://schemas.microsoft.com/office/drawing/2014/main" id="{1B45CE0D-8B00-F844-BCFF-F6F118D191A3}"/>
                </a:ext>
              </a:extLst>
            </p:cNvPr>
            <p:cNvSpPr txBox="1"/>
            <p:nvPr/>
          </p:nvSpPr>
          <p:spPr>
            <a:xfrm>
              <a:off x="3564226" y="4427655"/>
              <a:ext cx="716340" cy="338554"/>
            </a:xfrm>
            <a:prstGeom prst="rect">
              <a:avLst/>
            </a:prstGeom>
            <a:noFill/>
          </p:spPr>
          <p:txBody>
            <a:bodyPr wrap="square" rtlCol="0">
              <a:spAutoFit/>
            </a:bodyPr>
            <a:lstStyle/>
            <a:p>
              <a:pPr rtl="0"/>
              <a:r>
                <a:rPr lang="pt-BR" sz="1600">
                  <a:latin typeface="Amazon Ember" panose="020B0603020204020204"/>
                  <a:ea typeface="Amazon Ember Light" panose="020B0403020204020204" pitchFamily="34" charset="0"/>
                  <a:cs typeface="Amazon Ember Light" panose="020B0403020204020204" pitchFamily="34" charset="0"/>
                </a:rPr>
                <a:t>RPO</a:t>
              </a:r>
            </a:p>
          </p:txBody>
        </p:sp>
        <p:cxnSp>
          <p:nvCxnSpPr>
            <p:cNvPr id="39" name="Straight Arrow Connector 38">
              <a:extLst>
                <a:ext uri="{FF2B5EF4-FFF2-40B4-BE49-F238E27FC236}">
                  <a16:creationId xmlns:a16="http://schemas.microsoft.com/office/drawing/2014/main" id="{DD44B3AB-9D36-0148-8205-85422EEDD27A}"/>
                </a:ext>
              </a:extLst>
            </p:cNvPr>
            <p:cNvCxnSpPr>
              <a:cxnSpLocks/>
            </p:cNvCxnSpPr>
            <p:nvPr/>
          </p:nvCxnSpPr>
          <p:spPr>
            <a:xfrm flipH="1">
              <a:off x="2685953" y="4587598"/>
              <a:ext cx="827268" cy="407"/>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2643162-0B0B-0343-BB61-E2417E38DBF0}"/>
                </a:ext>
              </a:extLst>
            </p:cNvPr>
            <p:cNvCxnSpPr>
              <a:cxnSpLocks/>
            </p:cNvCxnSpPr>
            <p:nvPr/>
          </p:nvCxnSpPr>
          <p:spPr>
            <a:xfrm>
              <a:off x="4154557" y="4587598"/>
              <a:ext cx="1941443" cy="1362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7704348-5D71-F947-A0A3-67E86C069553}"/>
                </a:ext>
              </a:extLst>
            </p:cNvPr>
            <p:cNvCxnSpPr/>
            <p:nvPr/>
          </p:nvCxnSpPr>
          <p:spPr>
            <a:xfrm flipV="1">
              <a:off x="6659896" y="5094891"/>
              <a:ext cx="0" cy="36379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5CD6C97-1207-5B42-9787-C445287A7121}"/>
                </a:ext>
              </a:extLst>
            </p:cNvPr>
            <p:cNvSpPr txBox="1"/>
            <p:nvPr/>
          </p:nvSpPr>
          <p:spPr>
            <a:xfrm>
              <a:off x="8023771" y="4255858"/>
              <a:ext cx="1401449" cy="338554"/>
            </a:xfrm>
            <a:prstGeom prst="rect">
              <a:avLst/>
            </a:prstGeom>
            <a:noFill/>
          </p:spPr>
          <p:txBody>
            <a:bodyPr wrap="square" rtlCol="0">
              <a:spAutoFit/>
            </a:bodyPr>
            <a:lstStyle/>
            <a:p>
              <a:pPr rtl="0"/>
              <a:r>
                <a:rPr lang="pt-BR" sz="1600">
                  <a:solidFill>
                    <a:schemeClr val="accent6"/>
                  </a:solidFill>
                  <a:latin typeface="Amazon Ember" panose="020B0603020204020204"/>
                  <a:ea typeface="Amazon Ember" panose="020B0603020204020204" pitchFamily="34" charset="0"/>
                  <a:cs typeface="Amazon Ember" panose="020B0603020204020204" pitchFamily="34" charset="0"/>
                </a:rPr>
                <a:t>RTO</a:t>
              </a:r>
              <a:r>
                <a:rPr lang="pt-BR" sz="1600">
                  <a:solidFill>
                    <a:schemeClr val="accent5"/>
                  </a:solidFill>
                  <a:latin typeface="Amazon Ember" panose="020B0603020204020204"/>
                  <a:ea typeface="Amazon Ember" panose="020B0603020204020204" pitchFamily="34" charset="0"/>
                  <a:cs typeface="Amazon Ember" panose="020B0603020204020204" pitchFamily="34" charset="0"/>
                </a:rPr>
                <a:t> de 1 hora</a:t>
              </a:r>
            </a:p>
          </p:txBody>
        </p:sp>
        <p:cxnSp>
          <p:nvCxnSpPr>
            <p:cNvPr id="43" name="Straight Arrow Connector 42">
              <a:extLst>
                <a:ext uri="{FF2B5EF4-FFF2-40B4-BE49-F238E27FC236}">
                  <a16:creationId xmlns:a16="http://schemas.microsoft.com/office/drawing/2014/main" id="{7F58B778-91F5-2547-B935-05AA73397508}"/>
                </a:ext>
              </a:extLst>
            </p:cNvPr>
            <p:cNvCxnSpPr>
              <a:cxnSpLocks/>
            </p:cNvCxnSpPr>
            <p:nvPr/>
          </p:nvCxnSpPr>
          <p:spPr>
            <a:xfrm>
              <a:off x="9270908" y="4587598"/>
              <a:ext cx="466650" cy="6814"/>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6DF9EE6-4510-7845-8F4F-BD044422C2BC}"/>
                </a:ext>
              </a:extLst>
            </p:cNvPr>
            <p:cNvCxnSpPr>
              <a:cxnSpLocks/>
            </p:cNvCxnSpPr>
            <p:nvPr/>
          </p:nvCxnSpPr>
          <p:spPr>
            <a:xfrm flipH="1" flipV="1">
              <a:off x="7239320" y="4587598"/>
              <a:ext cx="752823" cy="434"/>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77C70E8-F409-2A4A-A9F8-B73AE9FA540E}"/>
                </a:ext>
              </a:extLst>
            </p:cNvPr>
            <p:cNvSpPr txBox="1"/>
            <p:nvPr/>
          </p:nvSpPr>
          <p:spPr>
            <a:xfrm>
              <a:off x="3564225" y="4910315"/>
              <a:ext cx="2248860" cy="400110"/>
            </a:xfrm>
            <a:prstGeom prst="rect">
              <a:avLst/>
            </a:prstGeom>
            <a:noFill/>
          </p:spPr>
          <p:txBody>
            <a:bodyPr wrap="square" rtlCol="0">
              <a:spAutoFit/>
            </a:bodyPr>
            <a:lstStyle/>
            <a:p>
              <a:pPr rtl="0"/>
              <a:r>
                <a:rPr lang="pt-BR" sz="2000">
                  <a:solidFill>
                    <a:schemeClr val="accent5"/>
                  </a:solidFill>
                  <a:latin typeface="Amazon Ember" panose="020B0603020204020204"/>
                  <a:ea typeface="Amazon Ember" panose="020B0603020204020204" pitchFamily="34" charset="0"/>
                  <a:cs typeface="Amazon Ember" panose="020B0603020204020204" pitchFamily="34" charset="0"/>
                </a:rPr>
                <a:t>(perda de dados)</a:t>
              </a:r>
            </a:p>
          </p:txBody>
        </p:sp>
        <p:sp>
          <p:nvSpPr>
            <p:cNvPr id="29" name="TextBox 28">
              <a:extLst>
                <a:ext uri="{FF2B5EF4-FFF2-40B4-BE49-F238E27FC236}">
                  <a16:creationId xmlns:a16="http://schemas.microsoft.com/office/drawing/2014/main" id="{7F175ED3-6E25-B441-87DC-177088E250D7}"/>
                </a:ext>
              </a:extLst>
            </p:cNvPr>
            <p:cNvSpPr txBox="1"/>
            <p:nvPr/>
          </p:nvSpPr>
          <p:spPr>
            <a:xfrm>
              <a:off x="7223791" y="4945194"/>
              <a:ext cx="2926770" cy="400110"/>
            </a:xfrm>
            <a:prstGeom prst="rect">
              <a:avLst/>
            </a:prstGeom>
            <a:noFill/>
          </p:spPr>
          <p:txBody>
            <a:bodyPr wrap="square" rtlCol="0">
              <a:spAutoFit/>
            </a:bodyPr>
            <a:lstStyle/>
            <a:p>
              <a:pPr rtl="0"/>
              <a:r>
                <a:rPr lang="pt-BR" sz="2000">
                  <a:solidFill>
                    <a:schemeClr val="accent5"/>
                  </a:solidFill>
                  <a:latin typeface="Amazon Ember" panose="020B0603020204020204"/>
                  <a:ea typeface="Amazon Ember" panose="020B0603020204020204" pitchFamily="34" charset="0"/>
                  <a:cs typeface="Amazon Ember" panose="020B0603020204020204" pitchFamily="34" charset="0"/>
                </a:rPr>
                <a:t>(tempo de inatividade)</a:t>
              </a:r>
            </a:p>
          </p:txBody>
        </p:sp>
      </p:grpSp>
    </p:spTree>
    <p:custDataLst>
      <p:tags r:id="rId1"/>
    </p:custDataLst>
    <p:extLst>
      <p:ext uri="{BB962C8B-B14F-4D97-AF65-F5344CB8AC3E}">
        <p14:creationId xmlns:p14="http://schemas.microsoft.com/office/powerpoint/2010/main" val="3824878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4416-03E5-1F4F-9AE8-4284F8339048}"/>
              </a:ext>
            </a:extLst>
          </p:cNvPr>
          <p:cNvSpPr>
            <a:spLocks noGrp="1"/>
          </p:cNvSpPr>
          <p:nvPr>
            <p:ph type="title"/>
          </p:nvPr>
        </p:nvSpPr>
        <p:spPr/>
        <p:txBody>
          <a:bodyPr rtlCol="0"/>
          <a:lstStyle/>
          <a:p>
            <a:pPr rtl="0"/>
            <a:r>
              <a:rPr lang="pt-BR"/>
              <a:t>Plano para recuperação de desastres</a:t>
            </a:r>
          </a:p>
        </p:txBody>
      </p:sp>
      <p:sp>
        <p:nvSpPr>
          <p:cNvPr id="8" name="TextBox 7">
            <a:extLst>
              <a:ext uri="{FF2B5EF4-FFF2-40B4-BE49-F238E27FC236}">
                <a16:creationId xmlns:a16="http://schemas.microsoft.com/office/drawing/2014/main" id="{D5F6A3C1-9A9F-B14E-92EE-21FA85C2E0C6}"/>
              </a:ext>
            </a:extLst>
          </p:cNvPr>
          <p:cNvSpPr txBox="1"/>
          <p:nvPr/>
        </p:nvSpPr>
        <p:spPr>
          <a:xfrm>
            <a:off x="1345247" y="1284640"/>
            <a:ext cx="9552166" cy="892552"/>
          </a:xfrm>
          <a:prstGeom prst="rect">
            <a:avLst/>
          </a:prstGeom>
          <a:noFill/>
        </p:spPr>
        <p:txBody>
          <a:bodyPr wrap="square" rtlCol="0">
            <a:spAutoFit/>
          </a:bodyPr>
          <a:lstStyle/>
          <a:p>
            <a:pPr rtl="0"/>
            <a:r>
              <a:rPr lang="pt-BR" sz="2600">
                <a:solidFill>
                  <a:schemeClr val="accent5"/>
                </a:solidFill>
                <a:latin typeface="Amazon Ember" panose="020B0603020204020204"/>
                <a:ea typeface="Amazon Ember" panose="020B0603020204020204" pitchFamily="34" charset="0"/>
                <a:cs typeface="Amazon Ember" panose="020B0603020204020204" pitchFamily="34" charset="0"/>
              </a:rPr>
              <a:t>Delibere </a:t>
            </a:r>
            <a:r>
              <a:rPr lang="pt-BR" sz="2600">
                <a:latin typeface="Amazon Ember" panose="020B0603020204020204"/>
                <a:ea typeface="Amazon Ember Light" panose="020B0403020204020204" pitchFamily="34" charset="0"/>
                <a:cs typeface="Amazon Ember Light" panose="020B0403020204020204" pitchFamily="34" charset="0"/>
              </a:rPr>
              <a:t>onde os dados são armazenados e as aplicações são executadas.</a:t>
            </a:r>
          </a:p>
        </p:txBody>
      </p:sp>
      <p:grpSp>
        <p:nvGrpSpPr>
          <p:cNvPr id="5" name="Group 4" descr="shows icons labeled as storage, compute, networking, database, and deployment orchestration in two Regions.">
            <a:extLst>
              <a:ext uri="{FF2B5EF4-FFF2-40B4-BE49-F238E27FC236}">
                <a16:creationId xmlns:a16="http://schemas.microsoft.com/office/drawing/2014/main" id="{98FE47F7-4BF0-724D-A187-624226670385}"/>
              </a:ext>
            </a:extLst>
          </p:cNvPr>
          <p:cNvGrpSpPr/>
          <p:nvPr/>
        </p:nvGrpSpPr>
        <p:grpSpPr>
          <a:xfrm>
            <a:off x="441530" y="2375131"/>
            <a:ext cx="11481385" cy="3335857"/>
            <a:chOff x="441530" y="2375131"/>
            <a:chExt cx="11481385" cy="3335857"/>
          </a:xfrm>
        </p:grpSpPr>
        <p:grpSp>
          <p:nvGrpSpPr>
            <p:cNvPr id="27" name="Group 26">
              <a:extLst>
                <a:ext uri="{FF2B5EF4-FFF2-40B4-BE49-F238E27FC236}">
                  <a16:creationId xmlns:a16="http://schemas.microsoft.com/office/drawing/2014/main" id="{92736DAF-4F74-AB49-ADA1-3F341D8BC096}"/>
                </a:ext>
              </a:extLst>
            </p:cNvPr>
            <p:cNvGrpSpPr/>
            <p:nvPr/>
          </p:nvGrpSpPr>
          <p:grpSpPr>
            <a:xfrm>
              <a:off x="497629" y="4669142"/>
              <a:ext cx="10841758" cy="645690"/>
              <a:chOff x="396614" y="5433908"/>
              <a:chExt cx="10841758" cy="645690"/>
            </a:xfrm>
          </p:grpSpPr>
          <p:sp>
            <p:nvSpPr>
              <p:cNvPr id="12" name="TextBox 11">
                <a:extLst>
                  <a:ext uri="{FF2B5EF4-FFF2-40B4-BE49-F238E27FC236}">
                    <a16:creationId xmlns:a16="http://schemas.microsoft.com/office/drawing/2014/main" id="{69933F8C-6727-5E40-9A89-76BE662DFC3F}"/>
                  </a:ext>
                </a:extLst>
              </p:cNvPr>
              <p:cNvSpPr txBox="1"/>
              <p:nvPr/>
            </p:nvSpPr>
            <p:spPr>
              <a:xfrm>
                <a:off x="396614" y="5569730"/>
                <a:ext cx="2837793" cy="369012"/>
              </a:xfrm>
              <a:prstGeom prst="rect">
                <a:avLst/>
              </a:prstGeom>
              <a:noFill/>
            </p:spPr>
            <p:txBody>
              <a:bodyPr wrap="square" rtlCol="0">
                <a:spAutoFit/>
              </a:bodyPr>
              <a:lstStyle/>
              <a:p>
                <a:pPr algn="ctr" rtl="0"/>
                <a:r>
                  <a:rPr lang="pt-BR">
                    <a:ea typeface="Amazon Ember Light" panose="020B0403020204020204" pitchFamily="34" charset="0"/>
                    <a:cs typeface="Amazon Ember Light" panose="020B0403020204020204" pitchFamily="34" charset="0"/>
                  </a:rPr>
                  <a:t>Armazenamento</a:t>
                </a:r>
              </a:p>
            </p:txBody>
          </p:sp>
          <p:sp>
            <p:nvSpPr>
              <p:cNvPr id="13" name="TextBox 12">
                <a:extLst>
                  <a:ext uri="{FF2B5EF4-FFF2-40B4-BE49-F238E27FC236}">
                    <a16:creationId xmlns:a16="http://schemas.microsoft.com/office/drawing/2014/main" id="{62242165-8C2A-004F-A744-7810CE5B4B2A}"/>
                  </a:ext>
                </a:extLst>
              </p:cNvPr>
              <p:cNvSpPr txBox="1"/>
              <p:nvPr/>
            </p:nvSpPr>
            <p:spPr>
              <a:xfrm>
                <a:off x="2781921" y="5498728"/>
                <a:ext cx="1704634" cy="369012"/>
              </a:xfrm>
              <a:prstGeom prst="rect">
                <a:avLst/>
              </a:prstGeom>
              <a:noFill/>
            </p:spPr>
            <p:txBody>
              <a:bodyPr wrap="square" rtlCol="0">
                <a:spAutoFit/>
              </a:bodyPr>
              <a:lstStyle/>
              <a:p>
                <a:pPr algn="ctr" rtl="0"/>
                <a:r>
                  <a:rPr lang="pt-BR">
                    <a:ea typeface="Amazon Ember Light" panose="020B0403020204020204" pitchFamily="34" charset="0"/>
                    <a:cs typeface="Amazon Ember Light" panose="020B0403020204020204" pitchFamily="34" charset="0"/>
                  </a:rPr>
                  <a:t>Computação</a:t>
                </a:r>
              </a:p>
            </p:txBody>
          </p:sp>
          <p:sp>
            <p:nvSpPr>
              <p:cNvPr id="14" name="TextBox 13">
                <a:extLst>
                  <a:ext uri="{FF2B5EF4-FFF2-40B4-BE49-F238E27FC236}">
                    <a16:creationId xmlns:a16="http://schemas.microsoft.com/office/drawing/2014/main" id="{46F3DA33-A866-5D45-B261-C43F3195E224}"/>
                  </a:ext>
                </a:extLst>
              </p:cNvPr>
              <p:cNvSpPr txBox="1"/>
              <p:nvPr/>
            </p:nvSpPr>
            <p:spPr>
              <a:xfrm>
                <a:off x="4900254" y="5486229"/>
                <a:ext cx="2021392" cy="381511"/>
              </a:xfrm>
              <a:prstGeom prst="rect">
                <a:avLst/>
              </a:prstGeom>
              <a:noFill/>
            </p:spPr>
            <p:txBody>
              <a:bodyPr wrap="square" rtlCol="0">
                <a:spAutoFit/>
              </a:bodyPr>
              <a:lstStyle/>
              <a:p>
                <a:pPr algn="ctr" rtl="0"/>
                <a:r>
                  <a:rPr lang="pt-BR">
                    <a:ea typeface="Amazon Ember Light" panose="020B0403020204020204" pitchFamily="34" charset="0"/>
                    <a:cs typeface="Amazon Ember Light" panose="020B0403020204020204" pitchFamily="34" charset="0"/>
                  </a:rPr>
                  <a:t>Redes</a:t>
                </a:r>
              </a:p>
            </p:txBody>
          </p:sp>
          <p:sp>
            <p:nvSpPr>
              <p:cNvPr id="15" name="TextBox 14">
                <a:extLst>
                  <a:ext uri="{FF2B5EF4-FFF2-40B4-BE49-F238E27FC236}">
                    <a16:creationId xmlns:a16="http://schemas.microsoft.com/office/drawing/2014/main" id="{92BE13FE-21F5-304C-A1EE-7C5B97B6B65B}"/>
                  </a:ext>
                </a:extLst>
              </p:cNvPr>
              <p:cNvSpPr txBox="1"/>
              <p:nvPr/>
            </p:nvSpPr>
            <p:spPr>
              <a:xfrm>
                <a:off x="7034914" y="5481728"/>
                <a:ext cx="2124475" cy="369012"/>
              </a:xfrm>
              <a:prstGeom prst="rect">
                <a:avLst/>
              </a:prstGeom>
              <a:noFill/>
            </p:spPr>
            <p:txBody>
              <a:bodyPr wrap="square" rtlCol="0">
                <a:spAutoFit/>
              </a:bodyPr>
              <a:lstStyle/>
              <a:p>
                <a:pPr algn="ctr" rtl="0"/>
                <a:r>
                  <a:rPr lang="pt-BR">
                    <a:ea typeface="Amazon Ember Light" panose="020B0403020204020204" pitchFamily="34" charset="0"/>
                    <a:cs typeface="Amazon Ember Light" panose="020B0403020204020204" pitchFamily="34" charset="0"/>
                  </a:rPr>
                  <a:t>Banco de dados</a:t>
                </a:r>
              </a:p>
            </p:txBody>
          </p:sp>
          <p:sp>
            <p:nvSpPr>
              <p:cNvPr id="20" name="TextBox 19">
                <a:extLst>
                  <a:ext uri="{FF2B5EF4-FFF2-40B4-BE49-F238E27FC236}">
                    <a16:creationId xmlns:a16="http://schemas.microsoft.com/office/drawing/2014/main" id="{A0CABA62-7C6A-6E4D-B0EE-49F384CCE0A9}"/>
                  </a:ext>
                </a:extLst>
              </p:cNvPr>
              <p:cNvSpPr txBox="1"/>
              <p:nvPr/>
            </p:nvSpPr>
            <p:spPr>
              <a:xfrm>
                <a:off x="9159390" y="5433908"/>
                <a:ext cx="2078982" cy="645690"/>
              </a:xfrm>
              <a:prstGeom prst="rect">
                <a:avLst/>
              </a:prstGeom>
              <a:noFill/>
            </p:spPr>
            <p:txBody>
              <a:bodyPr wrap="square" rtlCol="0">
                <a:spAutoFit/>
              </a:bodyPr>
              <a:lstStyle/>
              <a:p>
                <a:pPr algn="ctr" rtl="0"/>
                <a:r>
                  <a:rPr lang="pt-BR">
                    <a:ea typeface="Amazon Ember Light" panose="020B0403020204020204" pitchFamily="34" charset="0"/>
                    <a:cs typeface="Amazon Ember Light" panose="020B0403020204020204" pitchFamily="34" charset="0"/>
                  </a:rPr>
                  <a:t>Orquestração das</a:t>
                </a:r>
              </a:p>
              <a:p>
                <a:pPr algn="ctr" rtl="0"/>
                <a:r>
                  <a:rPr lang="pt-BR">
                    <a:ea typeface="Amazon Ember Light" panose="020B0403020204020204" pitchFamily="34" charset="0"/>
                    <a:cs typeface="Amazon Ember Light" panose="020B0403020204020204" pitchFamily="34" charset="0"/>
                  </a:rPr>
                  <a:t>implantações</a:t>
                </a:r>
              </a:p>
            </p:txBody>
          </p:sp>
        </p:grpSp>
        <p:pic>
          <p:nvPicPr>
            <p:cNvPr id="21" name="Graphic 20">
              <a:extLst>
                <a:ext uri="{FF2B5EF4-FFF2-40B4-BE49-F238E27FC236}">
                  <a16:creationId xmlns:a16="http://schemas.microsoft.com/office/drawing/2014/main" id="{1376B1B1-A878-B742-B10C-CFAD94EE821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721917" y="3707497"/>
              <a:ext cx="952500" cy="952500"/>
            </a:xfrm>
            <a:prstGeom prst="rect">
              <a:avLst/>
            </a:prstGeom>
          </p:spPr>
        </p:pic>
        <p:pic>
          <p:nvPicPr>
            <p:cNvPr id="23" name="Graphic 22">
              <a:extLst>
                <a:ext uri="{FF2B5EF4-FFF2-40B4-BE49-F238E27FC236}">
                  <a16:creationId xmlns:a16="http://schemas.microsoft.com/office/drawing/2014/main" id="{7E6C6C3E-AF22-9C44-A97E-CEE31E11630B}"/>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490460" y="3712538"/>
              <a:ext cx="952500" cy="952500"/>
            </a:xfrm>
            <a:prstGeom prst="rect">
              <a:avLst/>
            </a:prstGeom>
          </p:spPr>
        </p:pic>
        <p:pic>
          <p:nvPicPr>
            <p:cNvPr id="25" name="Graphic 24">
              <a:extLst>
                <a:ext uri="{FF2B5EF4-FFF2-40B4-BE49-F238E27FC236}">
                  <a16:creationId xmlns:a16="http://schemas.microsoft.com/office/drawing/2014/main" id="{8FBF6737-7A6C-5542-ADA4-65AB544BFEA6}"/>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259003" y="3707497"/>
              <a:ext cx="952500" cy="952500"/>
            </a:xfrm>
            <a:prstGeom prst="rect">
              <a:avLst/>
            </a:prstGeom>
          </p:spPr>
        </p:pic>
        <p:pic>
          <p:nvPicPr>
            <p:cNvPr id="29" name="Graphic 28">
              <a:extLst>
                <a:ext uri="{FF2B5EF4-FFF2-40B4-BE49-F238E27FC236}">
                  <a16:creationId xmlns:a16="http://schemas.microsoft.com/office/drawing/2014/main" id="{A626D6B7-66C2-4E45-B8E5-ABB0789FB6C2}"/>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027546" y="3707497"/>
              <a:ext cx="952500" cy="952500"/>
            </a:xfrm>
            <a:prstGeom prst="rect">
              <a:avLst/>
            </a:prstGeom>
          </p:spPr>
        </p:pic>
        <p:pic>
          <p:nvPicPr>
            <p:cNvPr id="30" name="Graphic 29">
              <a:extLst>
                <a:ext uri="{FF2B5EF4-FFF2-40B4-BE49-F238E27FC236}">
                  <a16:creationId xmlns:a16="http://schemas.microsoft.com/office/drawing/2014/main" id="{E6E3C388-ED1A-C24E-80B9-185129610EFE}"/>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9953373" y="3735338"/>
              <a:ext cx="952500" cy="952500"/>
            </a:xfrm>
            <a:prstGeom prst="rect">
              <a:avLst/>
            </a:prstGeom>
          </p:spPr>
        </p:pic>
        <p:sp>
          <p:nvSpPr>
            <p:cNvPr id="31" name="Rectangle 30">
              <a:extLst>
                <a:ext uri="{FF2B5EF4-FFF2-40B4-BE49-F238E27FC236}">
                  <a16:creationId xmlns:a16="http://schemas.microsoft.com/office/drawing/2014/main" id="{7D8E3480-479D-9C4D-B942-E6FB2D1C192A}"/>
                </a:ext>
              </a:extLst>
            </p:cNvPr>
            <p:cNvSpPr/>
            <p:nvPr/>
          </p:nvSpPr>
          <p:spPr>
            <a:xfrm>
              <a:off x="441530" y="2946149"/>
              <a:ext cx="11140870" cy="2764839"/>
            </a:xfrm>
            <a:prstGeom prst="rect">
              <a:avLst/>
            </a:prstGeom>
            <a:noFill/>
            <a:ln w="34925">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endParaRPr lang="en-US" sz="1200" b="1" dirty="0">
                <a:solidFill>
                  <a:schemeClr val="accent3"/>
                </a:solidFill>
                <a:latin typeface="Amazon Ember" panose="020B0603020204020204"/>
              </a:endParaRPr>
            </a:p>
          </p:txBody>
        </p:sp>
        <p:pic>
          <p:nvPicPr>
            <p:cNvPr id="32" name="Graphic 31">
              <a:extLst>
                <a:ext uri="{FF2B5EF4-FFF2-40B4-BE49-F238E27FC236}">
                  <a16:creationId xmlns:a16="http://schemas.microsoft.com/office/drawing/2014/main" id="{2ECFE6AA-AE8C-E349-8AE1-0C3D49CE0300}"/>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441530" y="2946150"/>
              <a:ext cx="330200" cy="330200"/>
            </a:xfrm>
            <a:prstGeom prst="rect">
              <a:avLst/>
            </a:prstGeom>
          </p:spPr>
        </p:pic>
        <p:sp>
          <p:nvSpPr>
            <p:cNvPr id="6" name="Rectangle 5">
              <a:extLst>
                <a:ext uri="{FF2B5EF4-FFF2-40B4-BE49-F238E27FC236}">
                  <a16:creationId xmlns:a16="http://schemas.microsoft.com/office/drawing/2014/main" id="{DA2C1392-F773-FA46-B5B5-236837BC0659}"/>
                </a:ext>
              </a:extLst>
            </p:cNvPr>
            <p:cNvSpPr/>
            <p:nvPr/>
          </p:nvSpPr>
          <p:spPr>
            <a:xfrm>
              <a:off x="917029" y="3015484"/>
              <a:ext cx="1107996" cy="369332"/>
            </a:xfrm>
            <a:prstGeom prst="rect">
              <a:avLst/>
            </a:prstGeom>
          </p:spPr>
          <p:txBody>
            <a:bodyPr wrap="none" rtlCol="0">
              <a:spAutoFit/>
            </a:bodyPr>
            <a:lstStyle/>
            <a:p>
              <a:pPr rtl="0"/>
              <a:r>
                <a:rPr lang="pt-BR">
                  <a:solidFill>
                    <a:schemeClr val="accent3"/>
                  </a:solidFill>
                  <a:latin typeface="Amazon Ember" panose="020B0603020204020204"/>
                </a:rPr>
                <a:t>Região 1</a:t>
              </a:r>
              <a:endParaRPr lang="en-US" dirty="0">
                <a:latin typeface="Amazon Ember" panose="020B0603020204020204"/>
              </a:endParaRPr>
            </a:p>
          </p:txBody>
        </p:sp>
        <p:sp>
          <p:nvSpPr>
            <p:cNvPr id="34" name="Rectangle 33">
              <a:extLst>
                <a:ext uri="{FF2B5EF4-FFF2-40B4-BE49-F238E27FC236}">
                  <a16:creationId xmlns:a16="http://schemas.microsoft.com/office/drawing/2014/main" id="{7301AAF7-67BC-564C-AA01-5DFA0F5C6902}"/>
                </a:ext>
              </a:extLst>
            </p:cNvPr>
            <p:cNvSpPr/>
            <p:nvPr/>
          </p:nvSpPr>
          <p:spPr>
            <a:xfrm>
              <a:off x="950115" y="2397923"/>
              <a:ext cx="10972800" cy="2916909"/>
            </a:xfrm>
            <a:prstGeom prst="rect">
              <a:avLst/>
            </a:prstGeom>
            <a:noFill/>
            <a:ln w="34925">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endParaRPr lang="en-US" sz="1200" b="1" dirty="0">
                <a:solidFill>
                  <a:schemeClr val="accent3"/>
                </a:solidFill>
                <a:latin typeface="Amazon Ember" panose="020B0603020204020204"/>
              </a:endParaRPr>
            </a:p>
          </p:txBody>
        </p:sp>
        <p:pic>
          <p:nvPicPr>
            <p:cNvPr id="35" name="Graphic 34">
              <a:extLst>
                <a:ext uri="{FF2B5EF4-FFF2-40B4-BE49-F238E27FC236}">
                  <a16:creationId xmlns:a16="http://schemas.microsoft.com/office/drawing/2014/main" id="{657CC2D7-90F9-5D4C-A766-838330D41E3F}"/>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50115" y="2375131"/>
              <a:ext cx="330200" cy="330200"/>
            </a:xfrm>
            <a:prstGeom prst="rect">
              <a:avLst/>
            </a:prstGeom>
          </p:spPr>
        </p:pic>
        <p:sp>
          <p:nvSpPr>
            <p:cNvPr id="36" name="Rectangle 35">
              <a:extLst>
                <a:ext uri="{FF2B5EF4-FFF2-40B4-BE49-F238E27FC236}">
                  <a16:creationId xmlns:a16="http://schemas.microsoft.com/office/drawing/2014/main" id="{3C61BE74-B6EF-0B4D-AB53-BE748E492423}"/>
                </a:ext>
              </a:extLst>
            </p:cNvPr>
            <p:cNvSpPr/>
            <p:nvPr/>
          </p:nvSpPr>
          <p:spPr>
            <a:xfrm>
              <a:off x="1425614" y="2444465"/>
              <a:ext cx="1107996" cy="369332"/>
            </a:xfrm>
            <a:prstGeom prst="rect">
              <a:avLst/>
            </a:prstGeom>
          </p:spPr>
          <p:txBody>
            <a:bodyPr wrap="none" rtlCol="0">
              <a:spAutoFit/>
            </a:bodyPr>
            <a:lstStyle/>
            <a:p>
              <a:pPr rtl="0"/>
              <a:r>
                <a:rPr lang="pt-BR">
                  <a:solidFill>
                    <a:schemeClr val="accent3"/>
                  </a:solidFill>
                  <a:latin typeface="Amazon Ember" panose="020B0603020204020204"/>
                </a:rPr>
                <a:t>Região 2</a:t>
              </a:r>
              <a:endParaRPr lang="en-US" dirty="0">
                <a:latin typeface="Amazon Ember" panose="020B0603020204020204"/>
              </a:endParaRPr>
            </a:p>
          </p:txBody>
        </p:sp>
      </p:grpSp>
      <p:sp>
        <p:nvSpPr>
          <p:cNvPr id="9" name="TextBox 8">
            <a:extLst>
              <a:ext uri="{FF2B5EF4-FFF2-40B4-BE49-F238E27FC236}">
                <a16:creationId xmlns:a16="http://schemas.microsoft.com/office/drawing/2014/main" id="{485D092F-5262-F244-BEB1-CDB47C575EAA}"/>
              </a:ext>
            </a:extLst>
          </p:cNvPr>
          <p:cNvSpPr txBox="1"/>
          <p:nvPr/>
        </p:nvSpPr>
        <p:spPr>
          <a:xfrm>
            <a:off x="2634833" y="5860839"/>
            <a:ext cx="7782900" cy="461665"/>
          </a:xfrm>
          <a:prstGeom prst="rect">
            <a:avLst/>
          </a:prstGeom>
          <a:noFill/>
        </p:spPr>
        <p:txBody>
          <a:bodyPr wrap="none" rtlCol="0">
            <a:spAutoFit/>
          </a:bodyPr>
          <a:lstStyle/>
          <a:p>
            <a:pPr rtl="0"/>
            <a:r>
              <a:rPr lang="pt-BR" sz="2400">
                <a:latin typeface="Amazon Ember" panose="020B0603020204020204"/>
                <a:ea typeface="Amazon Ember Light" panose="020B0403020204020204" pitchFamily="34" charset="0"/>
                <a:cs typeface="Amazon Ember Light" panose="020B0403020204020204" pitchFamily="34" charset="0"/>
              </a:rPr>
              <a:t>Os planos de DR mais robustos abrangem mais de uma região.</a:t>
            </a:r>
          </a:p>
        </p:txBody>
      </p:sp>
    </p:spTree>
    <p:custDataLst>
      <p:tags r:id="rId1"/>
    </p:custDataLst>
    <p:extLst>
      <p:ext uri="{BB962C8B-B14F-4D97-AF65-F5344CB8AC3E}">
        <p14:creationId xmlns:p14="http://schemas.microsoft.com/office/powerpoint/2010/main" val="2238997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Componentes básicos do armazenamento e backup</a:t>
            </a:r>
          </a:p>
        </p:txBody>
      </p:sp>
      <p:grpSp>
        <p:nvGrpSpPr>
          <p:cNvPr id="4" name="Group 3" descr="shows EBS and instance store as Block storage, EFS and FSx for Windows File Server as FIle storage, and S3 and Glacier as Object storage.">
            <a:extLst>
              <a:ext uri="{FF2B5EF4-FFF2-40B4-BE49-F238E27FC236}">
                <a16:creationId xmlns:a16="http://schemas.microsoft.com/office/drawing/2014/main" id="{9BE46365-6917-4943-BC94-6F60E7D6695D}"/>
              </a:ext>
            </a:extLst>
          </p:cNvPr>
          <p:cNvGrpSpPr/>
          <p:nvPr/>
        </p:nvGrpSpPr>
        <p:grpSpPr>
          <a:xfrm>
            <a:off x="606056" y="1199729"/>
            <a:ext cx="11631036" cy="2594911"/>
            <a:chOff x="606056" y="1199729"/>
            <a:chExt cx="11631036" cy="2594911"/>
          </a:xfrm>
        </p:grpSpPr>
        <p:grpSp>
          <p:nvGrpSpPr>
            <p:cNvPr id="11" name="Group 10"/>
            <p:cNvGrpSpPr/>
            <p:nvPr/>
          </p:nvGrpSpPr>
          <p:grpSpPr>
            <a:xfrm>
              <a:off x="4099730" y="1721072"/>
              <a:ext cx="3575315" cy="349372"/>
              <a:chOff x="2192" y="-27956"/>
              <a:chExt cx="1883997" cy="465829"/>
            </a:xfrm>
          </p:grpSpPr>
          <p:sp>
            <p:nvSpPr>
              <p:cNvPr id="12" name="Rounded Rectangle 11"/>
              <p:cNvSpPr/>
              <p:nvPr/>
            </p:nvSpPr>
            <p:spPr>
              <a:xfrm>
                <a:off x="2192" y="-27956"/>
                <a:ext cx="1883997" cy="457666"/>
              </a:xfrm>
              <a:prstGeom prst="roundRect">
                <a:avLst/>
              </a:prstGeom>
              <a:gradFill rotWithShape="1">
                <a:gsLst>
                  <a:gs pos="0">
                    <a:srgbClr val="474746">
                      <a:tint val="50000"/>
                      <a:satMod val="300000"/>
                    </a:srgbClr>
                  </a:gs>
                  <a:gs pos="35000">
                    <a:srgbClr val="474746">
                      <a:tint val="37000"/>
                      <a:satMod val="300000"/>
                    </a:srgbClr>
                  </a:gs>
                  <a:gs pos="100000">
                    <a:srgbClr val="474746">
                      <a:tint val="15000"/>
                      <a:satMod val="350000"/>
                    </a:srgbClr>
                  </a:gs>
                </a:gsLst>
                <a:lin ang="16200000" scaled="1"/>
              </a:gradFill>
              <a:ln w="9525" cap="flat" cmpd="sng" algn="ctr">
                <a:solidFill>
                  <a:srgbClr val="474746">
                    <a:shade val="95000"/>
                    <a:satMod val="105000"/>
                  </a:srgbClr>
                </a:solidFill>
                <a:prstDash val="solid"/>
              </a:ln>
              <a:effectLst>
                <a:outerShdw blurRad="40000" dist="20000" dir="5400000" rotWithShape="0">
                  <a:srgbClr val="000000">
                    <a:alpha val="38000"/>
                  </a:srgbClr>
                </a:outerShdw>
              </a:effectLst>
            </p:spPr>
          </p:sp>
          <p:sp>
            <p:nvSpPr>
              <p:cNvPr id="13" name="Rounded Rectangle 4"/>
              <p:cNvSpPr/>
              <p:nvPr/>
            </p:nvSpPr>
            <p:spPr>
              <a:xfrm>
                <a:off x="2192" y="-24301"/>
                <a:ext cx="1883997" cy="462174"/>
              </a:xfrm>
              <a:prstGeom prst="rect">
                <a:avLst/>
              </a:prstGeom>
              <a:noFill/>
              <a:ln>
                <a:noFill/>
              </a:ln>
              <a:effectLst/>
            </p:spPr>
            <p:txBody>
              <a:bodyPr spcFirstLastPara="0" vert="horz" wrap="square" lIns="91440" tIns="91440" rIns="91440" bIns="91440" numCol="1" spcCol="1270" rtlCol="0" anchor="ctr" anchorCtr="0">
                <a:noAutofit/>
              </a:bodyPr>
              <a:lstStyle/>
              <a:p>
                <a:pPr algn="ctr" defTabSz="800080" rtl="0">
                  <a:lnSpc>
                    <a:spcPct val="90000"/>
                  </a:lnSpc>
                  <a:spcBef>
                    <a:spcPct val="0"/>
                  </a:spcBef>
                  <a:spcAft>
                    <a:spcPct val="35000"/>
                  </a:spcAft>
                  <a:defRPr/>
                </a:pPr>
                <a:r>
                  <a:rPr lang="pt-BR" kern="0">
                    <a:solidFill>
                      <a:prstClr val="black"/>
                    </a:solidFill>
                    <a:latin typeface="Amazon Ember" panose="020B0603020204020204"/>
                    <a:ea typeface="Amazon Ember" charset="0"/>
                    <a:cs typeface="Amazon Ember" charset="0"/>
                  </a:rPr>
                  <a:t>Arquivo</a:t>
                </a:r>
              </a:p>
            </p:txBody>
          </p:sp>
        </p:grpSp>
        <p:grpSp>
          <p:nvGrpSpPr>
            <p:cNvPr id="19" name="Group 18"/>
            <p:cNvGrpSpPr/>
            <p:nvPr/>
          </p:nvGrpSpPr>
          <p:grpSpPr>
            <a:xfrm>
              <a:off x="769252" y="1721072"/>
              <a:ext cx="3199450" cy="350306"/>
              <a:chOff x="1979852" y="-365760"/>
              <a:chExt cx="3709964" cy="467075"/>
            </a:xfrm>
          </p:grpSpPr>
          <p:sp>
            <p:nvSpPr>
              <p:cNvPr id="20" name="Rounded Rectangle 19"/>
              <p:cNvSpPr/>
              <p:nvPr/>
            </p:nvSpPr>
            <p:spPr>
              <a:xfrm>
                <a:off x="1979852" y="-356351"/>
                <a:ext cx="3709964" cy="457666"/>
              </a:xfrm>
              <a:prstGeom prst="roundRect">
                <a:avLst/>
              </a:prstGeom>
              <a:gradFill rotWithShape="1">
                <a:gsLst>
                  <a:gs pos="0">
                    <a:srgbClr val="474746">
                      <a:tint val="50000"/>
                      <a:satMod val="300000"/>
                    </a:srgbClr>
                  </a:gs>
                  <a:gs pos="35000">
                    <a:srgbClr val="474746">
                      <a:tint val="37000"/>
                      <a:satMod val="300000"/>
                    </a:srgbClr>
                  </a:gs>
                  <a:gs pos="100000">
                    <a:srgbClr val="474746">
                      <a:tint val="15000"/>
                      <a:satMod val="350000"/>
                    </a:srgbClr>
                  </a:gs>
                </a:gsLst>
                <a:lin ang="16200000" scaled="1"/>
              </a:gradFill>
              <a:ln w="9525" cap="flat" cmpd="sng" algn="ctr">
                <a:solidFill>
                  <a:srgbClr val="474746">
                    <a:shade val="95000"/>
                    <a:satMod val="105000"/>
                  </a:srgbClr>
                </a:solidFill>
                <a:prstDash val="solid"/>
              </a:ln>
              <a:effectLst>
                <a:outerShdw blurRad="40000" dist="20000" dir="5400000" rotWithShape="0">
                  <a:srgbClr val="000000">
                    <a:alpha val="38000"/>
                  </a:srgbClr>
                </a:outerShdw>
              </a:effectLst>
            </p:spPr>
          </p:sp>
          <p:sp>
            <p:nvSpPr>
              <p:cNvPr id="21" name="Rounded Rectangle 4"/>
              <p:cNvSpPr/>
              <p:nvPr/>
            </p:nvSpPr>
            <p:spPr>
              <a:xfrm>
                <a:off x="2002193" y="-365760"/>
                <a:ext cx="3687623" cy="463420"/>
              </a:xfrm>
              <a:prstGeom prst="rect">
                <a:avLst/>
              </a:prstGeom>
              <a:noFill/>
              <a:ln>
                <a:noFill/>
              </a:ln>
              <a:effectLst/>
            </p:spPr>
            <p:txBody>
              <a:bodyPr spcFirstLastPara="0" vert="horz" wrap="square" lIns="91440" tIns="91440" rIns="91440" bIns="91440" numCol="1" spcCol="1270" rtlCol="0" anchor="ctr" anchorCtr="0">
                <a:noAutofit/>
              </a:bodyPr>
              <a:lstStyle/>
              <a:p>
                <a:pPr algn="ctr" defTabSz="800080" rtl="0">
                  <a:lnSpc>
                    <a:spcPct val="90000"/>
                  </a:lnSpc>
                  <a:spcBef>
                    <a:spcPct val="0"/>
                  </a:spcBef>
                  <a:spcAft>
                    <a:spcPct val="35000"/>
                  </a:spcAft>
                  <a:defRPr/>
                </a:pPr>
                <a:r>
                  <a:rPr lang="pt-BR" kern="0">
                    <a:solidFill>
                      <a:prstClr val="black"/>
                    </a:solidFill>
                    <a:latin typeface="Amazon Ember" panose="020B0603020204020204"/>
                    <a:ea typeface="Amazon Ember" charset="0"/>
                    <a:cs typeface="Amazon Ember" charset="0"/>
                  </a:rPr>
                  <a:t>Bloco</a:t>
                </a:r>
              </a:p>
            </p:txBody>
          </p:sp>
        </p:grpSp>
        <p:sp>
          <p:nvSpPr>
            <p:cNvPr id="30" name="Rounded Rectangle 29"/>
            <p:cNvSpPr/>
            <p:nvPr/>
          </p:nvSpPr>
          <p:spPr>
            <a:xfrm>
              <a:off x="7837753" y="1721072"/>
              <a:ext cx="2399736" cy="343250"/>
            </a:xfrm>
            <a:prstGeom prst="roundRect">
              <a:avLst/>
            </a:prstGeom>
            <a:gradFill rotWithShape="1">
              <a:gsLst>
                <a:gs pos="0">
                  <a:srgbClr val="474746">
                    <a:tint val="50000"/>
                    <a:satMod val="300000"/>
                  </a:srgbClr>
                </a:gs>
                <a:gs pos="35000">
                  <a:srgbClr val="474746">
                    <a:tint val="37000"/>
                    <a:satMod val="300000"/>
                  </a:srgbClr>
                </a:gs>
                <a:gs pos="100000">
                  <a:srgbClr val="474746">
                    <a:tint val="15000"/>
                    <a:satMod val="350000"/>
                  </a:srgbClr>
                </a:gs>
              </a:gsLst>
              <a:lin ang="16200000" scaled="1"/>
            </a:gradFill>
            <a:ln w="9525" cap="flat" cmpd="sng" algn="ctr">
              <a:solidFill>
                <a:srgbClr val="474746">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rtl="0">
                <a:defRPr/>
              </a:pPr>
              <a:r>
                <a:rPr lang="pt-BR" kern="0">
                  <a:solidFill>
                    <a:prstClr val="black"/>
                  </a:solidFill>
                  <a:latin typeface="Amazon Ember" panose="020B0603020204020204"/>
                  <a:ea typeface="Amazon Ember" charset="0"/>
                  <a:cs typeface="Amazon Ember" charset="0"/>
                </a:rPr>
                <a:t>Objeto</a:t>
              </a:r>
            </a:p>
          </p:txBody>
        </p:sp>
        <p:sp>
          <p:nvSpPr>
            <p:cNvPr id="54" name="TextBox 53">
              <a:extLst>
                <a:ext uri="{FF2B5EF4-FFF2-40B4-BE49-F238E27FC236}">
                  <a16:creationId xmlns:a16="http://schemas.microsoft.com/office/drawing/2014/main" id="{27E8DDD1-7A4B-D24D-BEC3-8619FDAC0028}"/>
                </a:ext>
              </a:extLst>
            </p:cNvPr>
            <p:cNvSpPr txBox="1"/>
            <p:nvPr/>
          </p:nvSpPr>
          <p:spPr>
            <a:xfrm>
              <a:off x="614448" y="2941791"/>
              <a:ext cx="1967337" cy="338554"/>
            </a:xfrm>
            <a:prstGeom prst="rect">
              <a:avLst/>
            </a:prstGeom>
            <a:noFill/>
          </p:spPr>
          <p:txBody>
            <a:bodyPr wrap="square" rtlCol="0">
              <a:spAutoFit/>
            </a:bodyPr>
            <a:lstStyle/>
            <a:p>
              <a:pPr algn="ctr" rtl="0"/>
              <a:r>
                <a:rPr lang="pt-BR" sz="1600"/>
                <a:t>Amazon EBS</a:t>
              </a:r>
            </a:p>
          </p:txBody>
        </p:sp>
        <p:pic>
          <p:nvPicPr>
            <p:cNvPr id="55" name="Graphic 54">
              <a:extLst>
                <a:ext uri="{FF2B5EF4-FFF2-40B4-BE49-F238E27FC236}">
                  <a16:creationId xmlns:a16="http://schemas.microsoft.com/office/drawing/2014/main" id="{FBEA8CDE-D8F7-8F41-8677-741284DEDE10}"/>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379530" y="2211381"/>
              <a:ext cx="711200" cy="711200"/>
            </a:xfrm>
            <a:prstGeom prst="rect">
              <a:avLst/>
            </a:prstGeom>
          </p:spPr>
        </p:pic>
        <p:sp>
          <p:nvSpPr>
            <p:cNvPr id="56" name="TextBox 55">
              <a:extLst>
                <a:ext uri="{FF2B5EF4-FFF2-40B4-BE49-F238E27FC236}">
                  <a16:creationId xmlns:a16="http://schemas.microsoft.com/office/drawing/2014/main" id="{C8BFC182-1BA1-8648-A4B8-749F9ABF75C3}"/>
                </a:ext>
              </a:extLst>
            </p:cNvPr>
            <p:cNvSpPr txBox="1"/>
            <p:nvPr/>
          </p:nvSpPr>
          <p:spPr>
            <a:xfrm>
              <a:off x="2552153" y="2938731"/>
              <a:ext cx="1672079" cy="830997"/>
            </a:xfrm>
            <a:prstGeom prst="rect">
              <a:avLst/>
            </a:prstGeom>
            <a:noFill/>
          </p:spPr>
          <p:txBody>
            <a:bodyPr wrap="square" rtlCol="0">
              <a:spAutoFit/>
            </a:bodyPr>
            <a:lstStyle/>
            <a:p>
              <a:pPr algn="ctr" rtl="0"/>
              <a:r>
                <a:rPr lang="pt-BR" sz="1600"/>
                <a:t>Armazenamento de instâncias do EC2</a:t>
              </a:r>
              <a:endParaRPr lang="en-US" sz="1600" dirty="0"/>
            </a:p>
          </p:txBody>
        </p:sp>
        <p:pic>
          <p:nvPicPr>
            <p:cNvPr id="57" name="Graphic 56">
              <a:extLst>
                <a:ext uri="{FF2B5EF4-FFF2-40B4-BE49-F238E27FC236}">
                  <a16:creationId xmlns:a16="http://schemas.microsoft.com/office/drawing/2014/main" id="{3B1C23CF-2B2A-CB4C-80D3-50DE3D3A776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851198" y="2187564"/>
              <a:ext cx="741258" cy="741258"/>
            </a:xfrm>
            <a:prstGeom prst="rect">
              <a:avLst/>
            </a:prstGeom>
          </p:spPr>
        </p:pic>
        <p:sp>
          <p:nvSpPr>
            <p:cNvPr id="58" name="TextBox 57">
              <a:extLst>
                <a:ext uri="{FF2B5EF4-FFF2-40B4-BE49-F238E27FC236}">
                  <a16:creationId xmlns:a16="http://schemas.microsoft.com/office/drawing/2014/main" id="{C73DDC10-D03D-6E4B-8F47-516BC02ED3F9}"/>
                </a:ext>
              </a:extLst>
            </p:cNvPr>
            <p:cNvSpPr txBox="1"/>
            <p:nvPr/>
          </p:nvSpPr>
          <p:spPr>
            <a:xfrm>
              <a:off x="4004236" y="2943578"/>
              <a:ext cx="1706203" cy="338554"/>
            </a:xfrm>
            <a:prstGeom prst="rect">
              <a:avLst/>
            </a:prstGeom>
            <a:noFill/>
          </p:spPr>
          <p:txBody>
            <a:bodyPr wrap="square" rtlCol="0">
              <a:spAutoFit/>
            </a:bodyPr>
            <a:lstStyle/>
            <a:p>
              <a:pPr algn="ctr" rtl="0"/>
              <a:r>
                <a:rPr lang="pt-BR" sz="1600"/>
                <a:t>Amazon EFS</a:t>
              </a:r>
            </a:p>
          </p:txBody>
        </p:sp>
        <p:pic>
          <p:nvPicPr>
            <p:cNvPr id="59" name="Graphic 58">
              <a:extLst>
                <a:ext uri="{FF2B5EF4-FFF2-40B4-BE49-F238E27FC236}">
                  <a16:creationId xmlns:a16="http://schemas.microsoft.com/office/drawing/2014/main" id="{E17EEC58-12B6-6B48-8FE6-63F979113F35}"/>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501738" y="2223603"/>
              <a:ext cx="711200" cy="711200"/>
            </a:xfrm>
            <a:prstGeom prst="rect">
              <a:avLst/>
            </a:prstGeom>
          </p:spPr>
        </p:pic>
        <p:pic>
          <p:nvPicPr>
            <p:cNvPr id="60" name="Graphic 59">
              <a:extLst>
                <a:ext uri="{FF2B5EF4-FFF2-40B4-BE49-F238E27FC236}">
                  <a16:creationId xmlns:a16="http://schemas.microsoft.com/office/drawing/2014/main" id="{14D797B3-1142-2646-B81C-EB684ECEF070}"/>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021350" y="2204785"/>
              <a:ext cx="711200" cy="711200"/>
            </a:xfrm>
            <a:prstGeom prst="rect">
              <a:avLst/>
            </a:prstGeom>
          </p:spPr>
        </p:pic>
        <p:sp>
          <p:nvSpPr>
            <p:cNvPr id="61" name="TextBox 60">
              <a:extLst>
                <a:ext uri="{FF2B5EF4-FFF2-40B4-BE49-F238E27FC236}">
                  <a16:creationId xmlns:a16="http://schemas.microsoft.com/office/drawing/2014/main" id="{7D7129BD-A5DB-934A-B2B5-1C45A3F706C4}"/>
                </a:ext>
              </a:extLst>
            </p:cNvPr>
            <p:cNvSpPr txBox="1"/>
            <p:nvPr/>
          </p:nvSpPr>
          <p:spPr>
            <a:xfrm>
              <a:off x="7947237" y="2927341"/>
              <a:ext cx="936386" cy="584775"/>
            </a:xfrm>
            <a:prstGeom prst="rect">
              <a:avLst/>
            </a:prstGeom>
            <a:noFill/>
          </p:spPr>
          <p:txBody>
            <a:bodyPr wrap="square" rtlCol="0">
              <a:spAutoFit/>
            </a:bodyPr>
            <a:lstStyle/>
            <a:p>
              <a:pPr algn="ctr" rtl="0"/>
              <a:r>
                <a:rPr lang="pt-BR" sz="1600"/>
                <a:t>Amazon S3 </a:t>
              </a:r>
              <a:endParaRPr lang="en-US" sz="1600" dirty="0"/>
            </a:p>
          </p:txBody>
        </p:sp>
        <p:pic>
          <p:nvPicPr>
            <p:cNvPr id="62" name="Graphic 61">
              <a:extLst>
                <a:ext uri="{FF2B5EF4-FFF2-40B4-BE49-F238E27FC236}">
                  <a16:creationId xmlns:a16="http://schemas.microsoft.com/office/drawing/2014/main" id="{7D693024-B862-AB4C-B6D4-43CE04CD55C1}"/>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9323886" y="2196654"/>
              <a:ext cx="711200" cy="711200"/>
            </a:xfrm>
            <a:prstGeom prst="rect">
              <a:avLst/>
            </a:prstGeom>
          </p:spPr>
        </p:pic>
        <p:sp>
          <p:nvSpPr>
            <p:cNvPr id="63" name="TextBox 62">
              <a:extLst>
                <a:ext uri="{FF2B5EF4-FFF2-40B4-BE49-F238E27FC236}">
                  <a16:creationId xmlns:a16="http://schemas.microsoft.com/office/drawing/2014/main" id="{348BB824-CD4B-0449-A17C-5970DF112186}"/>
                </a:ext>
              </a:extLst>
            </p:cNvPr>
            <p:cNvSpPr txBox="1"/>
            <p:nvPr/>
          </p:nvSpPr>
          <p:spPr>
            <a:xfrm>
              <a:off x="9013249" y="2915362"/>
              <a:ext cx="1332474" cy="584775"/>
            </a:xfrm>
            <a:prstGeom prst="rect">
              <a:avLst/>
            </a:prstGeom>
            <a:noFill/>
          </p:spPr>
          <p:txBody>
            <a:bodyPr wrap="square" rtlCol="0">
              <a:spAutoFit/>
            </a:bodyPr>
            <a:lstStyle/>
            <a:p>
              <a:pPr algn="ctr" rtl="0"/>
              <a:r>
                <a:rPr lang="pt-BR" sz="1600"/>
                <a:t>Amazon S3 Glacier</a:t>
              </a:r>
              <a:endParaRPr lang="en-US" sz="1600" dirty="0"/>
            </a:p>
          </p:txBody>
        </p:sp>
        <p:sp>
          <p:nvSpPr>
            <p:cNvPr id="36" name="TextBox 35">
              <a:extLst>
                <a:ext uri="{FF2B5EF4-FFF2-40B4-BE49-F238E27FC236}">
                  <a16:creationId xmlns:a16="http://schemas.microsoft.com/office/drawing/2014/main" id="{C7C40024-756C-884B-9938-5ECA98C8F558}"/>
                </a:ext>
              </a:extLst>
            </p:cNvPr>
            <p:cNvSpPr txBox="1"/>
            <p:nvPr/>
          </p:nvSpPr>
          <p:spPr>
            <a:xfrm>
              <a:off x="5490443" y="2940925"/>
              <a:ext cx="2301904" cy="584775"/>
            </a:xfrm>
            <a:prstGeom prst="rect">
              <a:avLst/>
            </a:prstGeom>
            <a:noFill/>
          </p:spPr>
          <p:txBody>
            <a:bodyPr wrap="square" rtlCol="0">
              <a:spAutoFit/>
            </a:bodyPr>
            <a:lstStyle>
              <a:defPPr>
                <a:defRPr lang="en-US"/>
              </a:defPPr>
              <a:lvl1pPr algn="ctr">
                <a:defRPr sz="1400">
                  <a:solidFill>
                    <a:srgbClr val="232F3D"/>
                  </a:solidFill>
                  <a:latin typeface="Amazon Ember" panose="020B0603020204020204" pitchFamily="34" charset="0"/>
                  <a:ea typeface="Amazon Ember" panose="020B0603020204020204" pitchFamily="34" charset="0"/>
                  <a:cs typeface="Amazon Ember" panose="020B0603020204020204" pitchFamily="34" charset="0"/>
                </a:defRPr>
              </a:lvl1pPr>
            </a:lstStyle>
            <a:p>
              <a:pPr rtl="0"/>
              <a:r>
                <a:rPr lang="pt-BR" sz="1600">
                  <a:latin typeface="+mn-lt"/>
                </a:rPr>
                <a:t>Amazon FSx for Windows File Server</a:t>
              </a:r>
            </a:p>
          </p:txBody>
        </p:sp>
        <p:pic>
          <p:nvPicPr>
            <p:cNvPr id="37" name="Graphic 36">
              <a:extLst>
                <a:ext uri="{FF2B5EF4-FFF2-40B4-BE49-F238E27FC236}">
                  <a16:creationId xmlns:a16="http://schemas.microsoft.com/office/drawing/2014/main" id="{B468ABD7-053B-DE43-9BC7-5A436B407920}"/>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321355" y="2279845"/>
              <a:ext cx="640080" cy="640080"/>
            </a:xfrm>
            <a:prstGeom prst="rect">
              <a:avLst/>
            </a:prstGeom>
          </p:spPr>
        </p:pic>
        <p:sp>
          <p:nvSpPr>
            <p:cNvPr id="38" name="Rectangle 37">
              <a:extLst>
                <a:ext uri="{FF2B5EF4-FFF2-40B4-BE49-F238E27FC236}">
                  <a16:creationId xmlns:a16="http://schemas.microsoft.com/office/drawing/2014/main" id="{9C648D0E-FC34-C54C-91A7-B64B4BDD7BDC}"/>
                </a:ext>
              </a:extLst>
            </p:cNvPr>
            <p:cNvSpPr/>
            <p:nvPr/>
          </p:nvSpPr>
          <p:spPr>
            <a:xfrm>
              <a:off x="606056" y="1199729"/>
              <a:ext cx="9739658" cy="259491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ysClr val="windowText" lastClr="000000"/>
                  </a:solidFill>
                </a:rPr>
                <a:t>Nuvem AWS</a:t>
              </a:r>
            </a:p>
          </p:txBody>
        </p:sp>
        <p:pic>
          <p:nvPicPr>
            <p:cNvPr id="39" name="Graphic 38">
              <a:extLst>
                <a:ext uri="{FF2B5EF4-FFF2-40B4-BE49-F238E27FC236}">
                  <a16:creationId xmlns:a16="http://schemas.microsoft.com/office/drawing/2014/main" id="{127FDB53-A0FE-634A-94AA-4456835394BE}"/>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14448" y="1199729"/>
              <a:ext cx="330200" cy="330200"/>
            </a:xfrm>
            <a:prstGeom prst="rect">
              <a:avLst/>
            </a:prstGeom>
          </p:spPr>
        </p:pic>
        <p:sp>
          <p:nvSpPr>
            <p:cNvPr id="49" name="TextBox 48">
              <a:extLst>
                <a:ext uri="{FF2B5EF4-FFF2-40B4-BE49-F238E27FC236}">
                  <a16:creationId xmlns:a16="http://schemas.microsoft.com/office/drawing/2014/main" id="{39D900EF-FD14-AE46-81C9-FB7FCFF93640}"/>
                </a:ext>
              </a:extLst>
            </p:cNvPr>
            <p:cNvSpPr txBox="1"/>
            <p:nvPr/>
          </p:nvSpPr>
          <p:spPr>
            <a:xfrm>
              <a:off x="10326691" y="2185682"/>
              <a:ext cx="1910401" cy="646331"/>
            </a:xfrm>
            <a:prstGeom prst="rect">
              <a:avLst/>
            </a:prstGeom>
            <a:noFill/>
          </p:spPr>
          <p:txBody>
            <a:bodyPr wrap="square" rtlCol="0">
              <a:spAutoFit/>
            </a:bodyPr>
            <a:lstStyle/>
            <a:p>
              <a:pPr algn="ctr" rtl="0"/>
              <a:r>
                <a:rPr lang="pt-BR">
                  <a:solidFill>
                    <a:schemeClr val="accent6"/>
                  </a:solidFill>
                  <a:latin typeface="Amazon Ember" panose="020B0603020204020204"/>
                  <a:ea typeface="Amazon Ember" panose="020B0603020204020204" pitchFamily="34" charset="0"/>
                  <a:cs typeface="Amazon Ember" panose="020B0603020204020204" pitchFamily="34" charset="0"/>
                </a:rPr>
                <a:t>Armazenamento de dados</a:t>
              </a:r>
            </a:p>
          </p:txBody>
        </p:sp>
      </p:grpSp>
      <p:grpSp>
        <p:nvGrpSpPr>
          <p:cNvPr id="5" name="Group 4" descr="shows a corporate data center able to accomplish data transfer via Direct Connect, DataSync, Storage Gateway, and Snowball.">
            <a:extLst>
              <a:ext uri="{FF2B5EF4-FFF2-40B4-BE49-F238E27FC236}">
                <a16:creationId xmlns:a16="http://schemas.microsoft.com/office/drawing/2014/main" id="{C5A5DBFA-3995-CB43-A1D5-16B002CC619F}"/>
              </a:ext>
            </a:extLst>
          </p:cNvPr>
          <p:cNvGrpSpPr/>
          <p:nvPr/>
        </p:nvGrpSpPr>
        <p:grpSpPr>
          <a:xfrm>
            <a:off x="2559146" y="3783481"/>
            <a:ext cx="7911232" cy="2572870"/>
            <a:chOff x="2559146" y="3783481"/>
            <a:chExt cx="7911232" cy="2572870"/>
          </a:xfrm>
        </p:grpSpPr>
        <p:sp>
          <p:nvSpPr>
            <p:cNvPr id="47" name="TextBox 46"/>
            <p:cNvSpPr txBox="1"/>
            <p:nvPr/>
          </p:nvSpPr>
          <p:spPr>
            <a:xfrm>
              <a:off x="4820899" y="5720685"/>
              <a:ext cx="1453118" cy="584775"/>
            </a:xfrm>
            <a:prstGeom prst="rect">
              <a:avLst/>
            </a:prstGeom>
            <a:noFill/>
          </p:spPr>
          <p:txBody>
            <a:bodyPr wrap="square" rtlCol="0">
              <a:spAutoFit/>
            </a:bodyPr>
            <a:lstStyle/>
            <a:p>
              <a:pPr algn="ctr" rtl="0"/>
              <a:r>
                <a:rPr lang="pt-BR" sz="1600"/>
                <a:t>AWS DataSync</a:t>
              </a:r>
              <a:endParaRPr lang="en-US" sz="1600" dirty="0"/>
            </a:p>
          </p:txBody>
        </p:sp>
        <p:sp>
          <p:nvSpPr>
            <p:cNvPr id="64" name="TextBox 63">
              <a:extLst>
                <a:ext uri="{FF2B5EF4-FFF2-40B4-BE49-F238E27FC236}">
                  <a16:creationId xmlns:a16="http://schemas.microsoft.com/office/drawing/2014/main" id="{6D7672DD-BDAF-B04F-9152-A57C10284100}"/>
                </a:ext>
              </a:extLst>
            </p:cNvPr>
            <p:cNvSpPr txBox="1"/>
            <p:nvPr/>
          </p:nvSpPr>
          <p:spPr>
            <a:xfrm>
              <a:off x="2940712" y="5720686"/>
              <a:ext cx="1631923" cy="584775"/>
            </a:xfrm>
            <a:prstGeom prst="rect">
              <a:avLst/>
            </a:prstGeom>
            <a:noFill/>
          </p:spPr>
          <p:txBody>
            <a:bodyPr wrap="square" rtlCol="0">
              <a:spAutoFit/>
            </a:bodyPr>
            <a:lstStyle/>
            <a:p>
              <a:pPr algn="ctr" rtl="0"/>
              <a:r>
                <a:rPr lang="pt-BR" sz="1600"/>
                <a:t>AWS Direct Connect</a:t>
              </a:r>
            </a:p>
          </p:txBody>
        </p:sp>
        <p:pic>
          <p:nvPicPr>
            <p:cNvPr id="65" name="Graphic 64">
              <a:extLst>
                <a:ext uri="{FF2B5EF4-FFF2-40B4-BE49-F238E27FC236}">
                  <a16:creationId xmlns:a16="http://schemas.microsoft.com/office/drawing/2014/main" id="{1AFB1D20-884D-C249-9C79-0EA3A9BBFA22}"/>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3347009" y="4986084"/>
              <a:ext cx="711200" cy="711200"/>
            </a:xfrm>
            <a:prstGeom prst="rect">
              <a:avLst/>
            </a:prstGeom>
          </p:spPr>
        </p:pic>
        <p:sp>
          <p:nvSpPr>
            <p:cNvPr id="66" name="TextBox 65">
              <a:extLst>
                <a:ext uri="{FF2B5EF4-FFF2-40B4-BE49-F238E27FC236}">
                  <a16:creationId xmlns:a16="http://schemas.microsoft.com/office/drawing/2014/main" id="{34E9A019-252A-E74B-A011-BA85860189DF}"/>
                </a:ext>
              </a:extLst>
            </p:cNvPr>
            <p:cNvSpPr txBox="1"/>
            <p:nvPr/>
          </p:nvSpPr>
          <p:spPr>
            <a:xfrm>
              <a:off x="6274018" y="5720686"/>
              <a:ext cx="1823019" cy="584775"/>
            </a:xfrm>
            <a:prstGeom prst="rect">
              <a:avLst/>
            </a:prstGeom>
            <a:noFill/>
          </p:spPr>
          <p:txBody>
            <a:bodyPr wrap="square" rtlCol="0">
              <a:spAutoFit/>
            </a:bodyPr>
            <a:lstStyle/>
            <a:p>
              <a:pPr algn="ctr" rtl="0"/>
              <a:r>
                <a:rPr lang="pt-BR" sz="1600"/>
                <a:t>AWS Storage Gateway</a:t>
              </a:r>
            </a:p>
          </p:txBody>
        </p:sp>
        <p:pic>
          <p:nvPicPr>
            <p:cNvPr id="67" name="Graphic 66">
              <a:extLst>
                <a:ext uri="{FF2B5EF4-FFF2-40B4-BE49-F238E27FC236}">
                  <a16:creationId xmlns:a16="http://schemas.microsoft.com/office/drawing/2014/main" id="{5FEFA33C-E8DD-B841-8A8A-7DF65E4679D8}"/>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6829928" y="4986084"/>
              <a:ext cx="711200" cy="711200"/>
            </a:xfrm>
            <a:prstGeom prst="rect">
              <a:avLst/>
            </a:prstGeom>
          </p:spPr>
        </p:pic>
        <p:sp>
          <p:nvSpPr>
            <p:cNvPr id="68" name="TextBox 67">
              <a:extLst>
                <a:ext uri="{FF2B5EF4-FFF2-40B4-BE49-F238E27FC236}">
                  <a16:creationId xmlns:a16="http://schemas.microsoft.com/office/drawing/2014/main" id="{5BBA44BC-8AAD-CA4D-8D6F-B377B1EFFF30}"/>
                </a:ext>
              </a:extLst>
            </p:cNvPr>
            <p:cNvSpPr txBox="1"/>
            <p:nvPr/>
          </p:nvSpPr>
          <p:spPr>
            <a:xfrm>
              <a:off x="8295084" y="5712346"/>
              <a:ext cx="1177077" cy="584775"/>
            </a:xfrm>
            <a:prstGeom prst="rect">
              <a:avLst/>
            </a:prstGeom>
            <a:noFill/>
          </p:spPr>
          <p:txBody>
            <a:bodyPr wrap="square" rtlCol="0">
              <a:spAutoFit/>
            </a:bodyPr>
            <a:lstStyle/>
            <a:p>
              <a:pPr algn="ctr" rtl="0"/>
              <a:r>
                <a:rPr lang="pt-BR" sz="1600"/>
                <a:t>AWS Snowball</a:t>
              </a:r>
              <a:endParaRPr lang="en-US" sz="1600" dirty="0"/>
            </a:p>
          </p:txBody>
        </p:sp>
        <p:pic>
          <p:nvPicPr>
            <p:cNvPr id="69" name="Graphic 68">
              <a:extLst>
                <a:ext uri="{FF2B5EF4-FFF2-40B4-BE49-F238E27FC236}">
                  <a16:creationId xmlns:a16="http://schemas.microsoft.com/office/drawing/2014/main" id="{5DDDC5B7-3BCD-4E47-A18C-2C08920D21B4}"/>
                </a:ext>
                <a:ext uri="{C183D7F6-B498-43B3-948B-1728B52AA6E4}">
                  <adec:decorative xmlns:adec="http://schemas.microsoft.com/office/drawing/2017/decorative" xmlns="" val="1"/>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8533033" y="4986084"/>
              <a:ext cx="711200" cy="711200"/>
            </a:xfrm>
            <a:prstGeom prst="rect">
              <a:avLst/>
            </a:prstGeom>
          </p:spPr>
        </p:pic>
        <p:sp>
          <p:nvSpPr>
            <p:cNvPr id="3" name="Left Brace 2">
              <a:extLst>
                <a:ext uri="{FF2B5EF4-FFF2-40B4-BE49-F238E27FC236}">
                  <a16:creationId xmlns:a16="http://schemas.microsoft.com/office/drawing/2014/main" id="{47807BDB-577D-4842-B5F3-4D220853B8FB}"/>
                </a:ext>
              </a:extLst>
            </p:cNvPr>
            <p:cNvSpPr/>
            <p:nvPr/>
          </p:nvSpPr>
          <p:spPr>
            <a:xfrm rot="5400000">
              <a:off x="6016694" y="1022625"/>
              <a:ext cx="326486" cy="6742543"/>
            </a:xfrm>
            <a:prstGeom prst="leftBrace">
              <a:avLst>
                <a:gd name="adj1" fmla="val 132253"/>
                <a:gd name="adj2" fmla="val 1089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latin typeface="Amazon Ember" panose="020B0603020204020204"/>
              </a:endParaRPr>
            </a:p>
          </p:txBody>
        </p:sp>
        <p:cxnSp>
          <p:nvCxnSpPr>
            <p:cNvPr id="7" name="Straight Arrow Connector 6">
              <a:extLst>
                <a:ext uri="{FF2B5EF4-FFF2-40B4-BE49-F238E27FC236}">
                  <a16:creationId xmlns:a16="http://schemas.microsoft.com/office/drawing/2014/main" id="{FA8F17DE-4A0E-5046-9454-3884EAAB2C15}"/>
                </a:ext>
              </a:extLst>
            </p:cNvPr>
            <p:cNvCxnSpPr>
              <a:cxnSpLocks/>
            </p:cNvCxnSpPr>
            <p:nvPr/>
          </p:nvCxnSpPr>
          <p:spPr>
            <a:xfrm flipV="1">
              <a:off x="8817007" y="3848986"/>
              <a:ext cx="0" cy="40341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41802F4-AD89-CF49-8C8B-55EA30B7BF7E}"/>
                </a:ext>
              </a:extLst>
            </p:cNvPr>
            <p:cNvSpPr txBox="1"/>
            <p:nvPr/>
          </p:nvSpPr>
          <p:spPr>
            <a:xfrm>
              <a:off x="8838455" y="3783481"/>
              <a:ext cx="1631923" cy="369332"/>
            </a:xfrm>
            <a:prstGeom prst="rect">
              <a:avLst/>
            </a:prstGeom>
            <a:noFill/>
          </p:spPr>
          <p:txBody>
            <a:bodyPr wrap="square" rtlCol="0">
              <a:spAutoFit/>
            </a:bodyPr>
            <a:lstStyle/>
            <a:p>
              <a:pPr algn="ctr" rtl="0"/>
              <a:r>
                <a:rPr lang="pt-BR" dirty="0">
                  <a:solidFill>
                    <a:schemeClr val="accent6"/>
                  </a:solidFill>
                  <a:latin typeface="Amazon Ember" panose="020B0603020204020204"/>
                  <a:ea typeface="Amazon Ember" panose="020B0603020204020204" pitchFamily="34" charset="0"/>
                  <a:cs typeface="Amazon Ember" panose="020B0603020204020204" pitchFamily="34" charset="0"/>
                </a:rPr>
                <a:t>Transferência de dados</a:t>
              </a:r>
            </a:p>
          </p:txBody>
        </p:sp>
        <p:sp>
          <p:nvSpPr>
            <p:cNvPr id="44" name="Rectangle 43">
              <a:extLst>
                <a:ext uri="{FF2B5EF4-FFF2-40B4-BE49-F238E27FC236}">
                  <a16:creationId xmlns:a16="http://schemas.microsoft.com/office/drawing/2014/main" id="{A6BFF7B0-8B55-894D-93D8-AF375BB6705A}"/>
                </a:ext>
              </a:extLst>
            </p:cNvPr>
            <p:cNvSpPr/>
            <p:nvPr/>
          </p:nvSpPr>
          <p:spPr>
            <a:xfrm>
              <a:off x="2559146" y="4601691"/>
              <a:ext cx="7073702" cy="175466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rgbClr val="5A6B86"/>
                  </a:solidFill>
                </a:rPr>
                <a:t>Datacenter corporativo</a:t>
              </a:r>
            </a:p>
          </p:txBody>
        </p:sp>
        <p:pic>
          <p:nvPicPr>
            <p:cNvPr id="46" name="Graphic 45">
              <a:extLst>
                <a:ext uri="{FF2B5EF4-FFF2-40B4-BE49-F238E27FC236}">
                  <a16:creationId xmlns:a16="http://schemas.microsoft.com/office/drawing/2014/main" id="{8A544272-15C1-1A4C-B654-B827FC99353C}"/>
                </a:ext>
                <a:ext uri="{C183D7F6-B498-43B3-948B-1728B52AA6E4}">
                  <adec:decorative xmlns:adec="http://schemas.microsoft.com/office/drawing/2017/decorative" xmlns="" val="1"/>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2559147" y="4601691"/>
              <a:ext cx="330200" cy="330200"/>
            </a:xfrm>
            <a:prstGeom prst="rect">
              <a:avLst/>
            </a:prstGeom>
          </p:spPr>
        </p:pic>
        <p:pic>
          <p:nvPicPr>
            <p:cNvPr id="48" name="Graphic 47">
              <a:extLst>
                <a:ext uri="{FF2B5EF4-FFF2-40B4-BE49-F238E27FC236}">
                  <a16:creationId xmlns:a16="http://schemas.microsoft.com/office/drawing/2014/main" id="{AECCD2E4-1612-9C4D-BFF9-5516EF588DBA}"/>
                </a:ext>
                <a:ext uri="{C183D7F6-B498-43B3-948B-1728B52AA6E4}">
                  <adec:decorative xmlns:adec="http://schemas.microsoft.com/office/drawing/2017/decorative" xmlns="" val="1"/>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5156211" y="4986084"/>
              <a:ext cx="711200" cy="711200"/>
            </a:xfrm>
            <a:prstGeom prst="rect">
              <a:avLst/>
            </a:prstGeom>
          </p:spPr>
        </p:pic>
      </p:grpSp>
    </p:spTree>
    <p:custDataLst>
      <p:tags r:id="rId1"/>
    </p:custDataLst>
    <p:extLst>
      <p:ext uri="{BB962C8B-B14F-4D97-AF65-F5344CB8AC3E}">
        <p14:creationId xmlns:p14="http://schemas.microsoft.com/office/powerpoint/2010/main" val="2456244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7811423" cy="474119"/>
          </a:xfrm>
        </p:spPr>
        <p:txBody>
          <a:bodyPr rtlCol="0"/>
          <a:lstStyle/>
          <a:p>
            <a:pPr rtl="0"/>
            <a:r>
              <a:rPr lang="pt-BR" sz="3600"/>
              <a:t>Melhor prática: replicação entre regiões do S3</a:t>
            </a:r>
          </a:p>
        </p:txBody>
      </p:sp>
      <p:grpSp>
        <p:nvGrpSpPr>
          <p:cNvPr id="4" name="Group 3" descr="highlights Amazon S3 and Glacier, shows a source S3 bucket with replication configured, being copied to a destination bucket in another AWS Region.">
            <a:extLst>
              <a:ext uri="{FF2B5EF4-FFF2-40B4-BE49-F238E27FC236}">
                <a16:creationId xmlns:a16="http://schemas.microsoft.com/office/drawing/2014/main" id="{2AA349D5-3BF5-F84D-9DEC-FB3CC2C6A87E}"/>
              </a:ext>
            </a:extLst>
          </p:cNvPr>
          <p:cNvGrpSpPr/>
          <p:nvPr/>
        </p:nvGrpSpPr>
        <p:grpSpPr>
          <a:xfrm>
            <a:off x="606056" y="1338629"/>
            <a:ext cx="10797587" cy="5198803"/>
            <a:chOff x="606056" y="1338629"/>
            <a:chExt cx="10797587" cy="5198803"/>
          </a:xfrm>
        </p:grpSpPr>
        <p:grpSp>
          <p:nvGrpSpPr>
            <p:cNvPr id="3" name="Group 2">
              <a:extLst>
                <a:ext uri="{FF2B5EF4-FFF2-40B4-BE49-F238E27FC236}">
                  <a16:creationId xmlns:a16="http://schemas.microsoft.com/office/drawing/2014/main" id="{0D2E2308-05DF-D545-B4E9-7259FDE0BEEA}"/>
                </a:ext>
              </a:extLst>
            </p:cNvPr>
            <p:cNvGrpSpPr/>
            <p:nvPr/>
          </p:nvGrpSpPr>
          <p:grpSpPr>
            <a:xfrm>
              <a:off x="606056" y="1338629"/>
              <a:ext cx="10797587" cy="5198803"/>
              <a:chOff x="606056" y="1338629"/>
              <a:chExt cx="10797587" cy="5198803"/>
            </a:xfrm>
          </p:grpSpPr>
          <p:grpSp>
            <p:nvGrpSpPr>
              <p:cNvPr id="11" name="Group 10"/>
              <p:cNvGrpSpPr/>
              <p:nvPr/>
            </p:nvGrpSpPr>
            <p:grpSpPr>
              <a:xfrm>
                <a:off x="4099730" y="1859972"/>
                <a:ext cx="3575315" cy="349372"/>
                <a:chOff x="2192" y="-27956"/>
                <a:chExt cx="1883997" cy="465829"/>
              </a:xfrm>
            </p:grpSpPr>
            <p:sp>
              <p:nvSpPr>
                <p:cNvPr id="12" name="Rounded Rectangle 11"/>
                <p:cNvSpPr/>
                <p:nvPr/>
              </p:nvSpPr>
              <p:spPr>
                <a:xfrm>
                  <a:off x="2192" y="-27956"/>
                  <a:ext cx="1883997" cy="457666"/>
                </a:xfrm>
                <a:prstGeom prst="roundRect">
                  <a:avLst/>
                </a:prstGeom>
                <a:gradFill rotWithShape="1">
                  <a:gsLst>
                    <a:gs pos="0">
                      <a:srgbClr val="474746">
                        <a:tint val="50000"/>
                        <a:satMod val="300000"/>
                      </a:srgbClr>
                    </a:gs>
                    <a:gs pos="35000">
                      <a:srgbClr val="474746">
                        <a:tint val="37000"/>
                        <a:satMod val="300000"/>
                      </a:srgbClr>
                    </a:gs>
                    <a:gs pos="100000">
                      <a:srgbClr val="474746">
                        <a:tint val="15000"/>
                        <a:satMod val="350000"/>
                      </a:srgbClr>
                    </a:gs>
                  </a:gsLst>
                  <a:lin ang="16200000" scaled="1"/>
                </a:gradFill>
                <a:ln w="9525" cap="flat" cmpd="sng" algn="ctr">
                  <a:solidFill>
                    <a:srgbClr val="474746">
                      <a:shade val="95000"/>
                      <a:satMod val="105000"/>
                    </a:srgbClr>
                  </a:solidFill>
                  <a:prstDash val="solid"/>
                </a:ln>
                <a:effectLst>
                  <a:outerShdw blurRad="40000" dist="20000" dir="5400000" rotWithShape="0">
                    <a:srgbClr val="000000">
                      <a:alpha val="38000"/>
                    </a:srgbClr>
                  </a:outerShdw>
                </a:effectLst>
              </p:spPr>
            </p:sp>
            <p:sp>
              <p:nvSpPr>
                <p:cNvPr id="13" name="Rounded Rectangle 4"/>
                <p:cNvSpPr/>
                <p:nvPr/>
              </p:nvSpPr>
              <p:spPr>
                <a:xfrm>
                  <a:off x="2192" y="-24301"/>
                  <a:ext cx="1883997" cy="462174"/>
                </a:xfrm>
                <a:prstGeom prst="rect">
                  <a:avLst/>
                </a:prstGeom>
                <a:noFill/>
                <a:ln>
                  <a:noFill/>
                </a:ln>
                <a:effectLst/>
              </p:spPr>
              <p:txBody>
                <a:bodyPr spcFirstLastPara="0" vert="horz" wrap="square" lIns="91440" tIns="91440" rIns="91440" bIns="91440" numCol="1" spcCol="1270" rtlCol="0" anchor="ctr" anchorCtr="0">
                  <a:noAutofit/>
                </a:bodyPr>
                <a:lstStyle/>
                <a:p>
                  <a:pPr algn="ctr" defTabSz="800080" rtl="0">
                    <a:lnSpc>
                      <a:spcPct val="90000"/>
                    </a:lnSpc>
                    <a:spcBef>
                      <a:spcPct val="0"/>
                    </a:spcBef>
                    <a:spcAft>
                      <a:spcPct val="35000"/>
                    </a:spcAft>
                    <a:defRPr/>
                  </a:pPr>
                  <a:r>
                    <a:rPr lang="pt-BR" kern="0">
                      <a:solidFill>
                        <a:prstClr val="black"/>
                      </a:solidFill>
                      <a:latin typeface="Amazon Ember" panose="02000000000000000000" pitchFamily="2" charset="0"/>
                      <a:ea typeface="Amazon Ember" panose="02000000000000000000" pitchFamily="2" charset="0"/>
                      <a:cs typeface="Amazon Ember" charset="0"/>
                    </a:rPr>
                    <a:t>Arquivo</a:t>
                  </a:r>
                </a:p>
              </p:txBody>
            </p:sp>
          </p:grpSp>
          <p:grpSp>
            <p:nvGrpSpPr>
              <p:cNvPr id="19" name="Group 18"/>
              <p:cNvGrpSpPr/>
              <p:nvPr/>
            </p:nvGrpSpPr>
            <p:grpSpPr>
              <a:xfrm>
                <a:off x="769252" y="1859972"/>
                <a:ext cx="3199450" cy="350306"/>
                <a:chOff x="1979852" y="-365760"/>
                <a:chExt cx="3709964" cy="467075"/>
              </a:xfrm>
            </p:grpSpPr>
            <p:sp>
              <p:nvSpPr>
                <p:cNvPr id="20" name="Rounded Rectangle 19"/>
                <p:cNvSpPr/>
                <p:nvPr/>
              </p:nvSpPr>
              <p:spPr>
                <a:xfrm>
                  <a:off x="1979852" y="-356351"/>
                  <a:ext cx="3709964" cy="457666"/>
                </a:xfrm>
                <a:prstGeom prst="roundRect">
                  <a:avLst/>
                </a:prstGeom>
                <a:gradFill rotWithShape="1">
                  <a:gsLst>
                    <a:gs pos="0">
                      <a:srgbClr val="474746">
                        <a:tint val="50000"/>
                        <a:satMod val="300000"/>
                      </a:srgbClr>
                    </a:gs>
                    <a:gs pos="35000">
                      <a:srgbClr val="474746">
                        <a:tint val="37000"/>
                        <a:satMod val="300000"/>
                      </a:srgbClr>
                    </a:gs>
                    <a:gs pos="100000">
                      <a:srgbClr val="474746">
                        <a:tint val="15000"/>
                        <a:satMod val="350000"/>
                      </a:srgbClr>
                    </a:gs>
                  </a:gsLst>
                  <a:lin ang="16200000" scaled="1"/>
                </a:gradFill>
                <a:ln w="9525" cap="flat" cmpd="sng" algn="ctr">
                  <a:solidFill>
                    <a:srgbClr val="474746">
                      <a:shade val="95000"/>
                      <a:satMod val="105000"/>
                    </a:srgbClr>
                  </a:solidFill>
                  <a:prstDash val="solid"/>
                </a:ln>
                <a:effectLst>
                  <a:outerShdw blurRad="40000" dist="20000" dir="5400000" rotWithShape="0">
                    <a:srgbClr val="000000">
                      <a:alpha val="38000"/>
                    </a:srgbClr>
                  </a:outerShdw>
                </a:effectLst>
              </p:spPr>
            </p:sp>
            <p:sp>
              <p:nvSpPr>
                <p:cNvPr id="21" name="Rounded Rectangle 4"/>
                <p:cNvSpPr/>
                <p:nvPr/>
              </p:nvSpPr>
              <p:spPr>
                <a:xfrm>
                  <a:off x="2002193" y="-365760"/>
                  <a:ext cx="3687623" cy="463420"/>
                </a:xfrm>
                <a:prstGeom prst="rect">
                  <a:avLst/>
                </a:prstGeom>
                <a:noFill/>
                <a:ln>
                  <a:noFill/>
                </a:ln>
                <a:effectLst/>
              </p:spPr>
              <p:txBody>
                <a:bodyPr spcFirstLastPara="0" vert="horz" wrap="square" lIns="91440" tIns="91440" rIns="91440" bIns="91440" numCol="1" spcCol="1270" rtlCol="0" anchor="ctr" anchorCtr="0">
                  <a:noAutofit/>
                </a:bodyPr>
                <a:lstStyle/>
                <a:p>
                  <a:pPr algn="ctr" defTabSz="800080" rtl="0">
                    <a:lnSpc>
                      <a:spcPct val="90000"/>
                    </a:lnSpc>
                    <a:spcBef>
                      <a:spcPct val="0"/>
                    </a:spcBef>
                    <a:spcAft>
                      <a:spcPct val="35000"/>
                    </a:spcAft>
                    <a:defRPr/>
                  </a:pPr>
                  <a:r>
                    <a:rPr lang="pt-BR" kern="0">
                      <a:solidFill>
                        <a:prstClr val="black"/>
                      </a:solidFill>
                      <a:latin typeface="Amazon Ember" panose="02000000000000000000" pitchFamily="2" charset="0"/>
                      <a:ea typeface="Amazon Ember" panose="02000000000000000000" pitchFamily="2" charset="0"/>
                      <a:cs typeface="Amazon Ember" charset="0"/>
                    </a:rPr>
                    <a:t>Bloco</a:t>
                  </a:r>
                </a:p>
              </p:txBody>
            </p:sp>
          </p:grpSp>
          <p:sp>
            <p:nvSpPr>
              <p:cNvPr id="30" name="Rounded Rectangle 29"/>
              <p:cNvSpPr/>
              <p:nvPr/>
            </p:nvSpPr>
            <p:spPr>
              <a:xfrm>
                <a:off x="7837753" y="1859972"/>
                <a:ext cx="2399736" cy="343250"/>
              </a:xfrm>
              <a:prstGeom prst="roundRect">
                <a:avLst/>
              </a:prstGeom>
              <a:gradFill rotWithShape="1">
                <a:gsLst>
                  <a:gs pos="0">
                    <a:srgbClr val="474746">
                      <a:tint val="50000"/>
                      <a:satMod val="300000"/>
                    </a:srgbClr>
                  </a:gs>
                  <a:gs pos="35000">
                    <a:srgbClr val="474746">
                      <a:tint val="37000"/>
                      <a:satMod val="300000"/>
                    </a:srgbClr>
                  </a:gs>
                  <a:gs pos="100000">
                    <a:srgbClr val="474746">
                      <a:tint val="15000"/>
                      <a:satMod val="350000"/>
                    </a:srgbClr>
                  </a:gs>
                </a:gsLst>
                <a:lin ang="16200000" scaled="1"/>
              </a:gradFill>
              <a:ln w="9525" cap="flat" cmpd="sng" algn="ctr">
                <a:solidFill>
                  <a:srgbClr val="474746">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rtl="0">
                  <a:defRPr/>
                </a:pPr>
                <a:r>
                  <a:rPr lang="pt-BR" kern="0">
                    <a:solidFill>
                      <a:prstClr val="black"/>
                    </a:solidFill>
                    <a:latin typeface="Amazon Ember" panose="02000000000000000000" pitchFamily="2" charset="0"/>
                    <a:ea typeface="Amazon Ember" panose="02000000000000000000" pitchFamily="2" charset="0"/>
                    <a:cs typeface="Amazon Ember" charset="0"/>
                  </a:rPr>
                  <a:t>Objeto</a:t>
                </a:r>
              </a:p>
            </p:txBody>
          </p:sp>
          <p:sp>
            <p:nvSpPr>
              <p:cNvPr id="54" name="TextBox 53">
                <a:extLst>
                  <a:ext uri="{FF2B5EF4-FFF2-40B4-BE49-F238E27FC236}">
                    <a16:creationId xmlns:a16="http://schemas.microsoft.com/office/drawing/2014/main" id="{27E8DDD1-7A4B-D24D-BEC3-8619FDAC0028}"/>
                  </a:ext>
                </a:extLst>
              </p:cNvPr>
              <p:cNvSpPr txBox="1"/>
              <p:nvPr/>
            </p:nvSpPr>
            <p:spPr>
              <a:xfrm>
                <a:off x="875582" y="3080691"/>
                <a:ext cx="1706203" cy="338554"/>
              </a:xfrm>
              <a:prstGeom prst="rect">
                <a:avLst/>
              </a:prstGeom>
              <a:noFill/>
            </p:spPr>
            <p:txBody>
              <a:bodyPr wrap="square" rtlCol="0">
                <a:spAutoFit/>
              </a:bodyPr>
              <a:lstStyle/>
              <a:p>
                <a:pPr algn="ctr" rtl="0"/>
                <a:r>
                  <a:rPr lang="pt-BR" sz="1600"/>
                  <a:t>Amazon EBS</a:t>
                </a:r>
              </a:p>
            </p:txBody>
          </p:sp>
          <p:pic>
            <p:nvPicPr>
              <p:cNvPr id="55" name="Graphic 54">
                <a:extLst>
                  <a:ext uri="{FF2B5EF4-FFF2-40B4-BE49-F238E27FC236}">
                    <a16:creationId xmlns:a16="http://schemas.microsoft.com/office/drawing/2014/main" id="{FBEA8CDE-D8F7-8F41-8677-741284DEDE10}"/>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379530" y="2350281"/>
                <a:ext cx="711200" cy="711200"/>
              </a:xfrm>
              <a:prstGeom prst="rect">
                <a:avLst/>
              </a:prstGeom>
            </p:spPr>
          </p:pic>
          <p:sp>
            <p:nvSpPr>
              <p:cNvPr id="56" name="TextBox 55">
                <a:extLst>
                  <a:ext uri="{FF2B5EF4-FFF2-40B4-BE49-F238E27FC236}">
                    <a16:creationId xmlns:a16="http://schemas.microsoft.com/office/drawing/2014/main" id="{C8BFC182-1BA1-8648-A4B8-749F9ABF75C3}"/>
                  </a:ext>
                </a:extLst>
              </p:cNvPr>
              <p:cNvSpPr txBox="1"/>
              <p:nvPr/>
            </p:nvSpPr>
            <p:spPr>
              <a:xfrm>
                <a:off x="2373081" y="2943129"/>
                <a:ext cx="1694912" cy="830997"/>
              </a:xfrm>
              <a:prstGeom prst="rect">
                <a:avLst/>
              </a:prstGeom>
              <a:noFill/>
            </p:spPr>
            <p:txBody>
              <a:bodyPr wrap="square" rtlCol="0">
                <a:spAutoFit/>
              </a:bodyPr>
              <a:lstStyle/>
              <a:p>
                <a:pPr algn="ctr" rtl="0"/>
                <a:r>
                  <a:rPr lang="pt-BR" sz="1600"/>
                  <a:t>Armazenamento de instâncias do EC2</a:t>
                </a:r>
                <a:endParaRPr lang="en-US" sz="1600" dirty="0"/>
              </a:p>
            </p:txBody>
          </p:sp>
          <p:pic>
            <p:nvPicPr>
              <p:cNvPr id="57" name="Graphic 56">
                <a:extLst>
                  <a:ext uri="{FF2B5EF4-FFF2-40B4-BE49-F238E27FC236}">
                    <a16:creationId xmlns:a16="http://schemas.microsoft.com/office/drawing/2014/main" id="{3B1C23CF-2B2A-CB4C-80D3-50DE3D3A776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851198" y="2326464"/>
                <a:ext cx="741258" cy="741258"/>
              </a:xfrm>
              <a:prstGeom prst="rect">
                <a:avLst/>
              </a:prstGeom>
            </p:spPr>
          </p:pic>
          <p:sp>
            <p:nvSpPr>
              <p:cNvPr id="58" name="TextBox 57">
                <a:extLst>
                  <a:ext uri="{FF2B5EF4-FFF2-40B4-BE49-F238E27FC236}">
                    <a16:creationId xmlns:a16="http://schemas.microsoft.com/office/drawing/2014/main" id="{C73DDC10-D03D-6E4B-8F47-516BC02ED3F9}"/>
                  </a:ext>
                </a:extLst>
              </p:cNvPr>
              <p:cNvSpPr txBox="1"/>
              <p:nvPr/>
            </p:nvSpPr>
            <p:spPr>
              <a:xfrm>
                <a:off x="4004236" y="3082478"/>
                <a:ext cx="1706203" cy="338554"/>
              </a:xfrm>
              <a:prstGeom prst="rect">
                <a:avLst/>
              </a:prstGeom>
              <a:noFill/>
            </p:spPr>
            <p:txBody>
              <a:bodyPr wrap="square" rtlCol="0">
                <a:spAutoFit/>
              </a:bodyPr>
              <a:lstStyle/>
              <a:p>
                <a:pPr algn="ctr" rtl="0"/>
                <a:r>
                  <a:rPr lang="pt-BR" sz="1600"/>
                  <a:t>Amazon EFS</a:t>
                </a:r>
              </a:p>
            </p:txBody>
          </p:sp>
          <p:pic>
            <p:nvPicPr>
              <p:cNvPr id="59" name="Graphic 58">
                <a:extLst>
                  <a:ext uri="{FF2B5EF4-FFF2-40B4-BE49-F238E27FC236}">
                    <a16:creationId xmlns:a16="http://schemas.microsoft.com/office/drawing/2014/main" id="{E17EEC58-12B6-6B48-8FE6-63F979113F35}"/>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501738" y="2362503"/>
                <a:ext cx="711200" cy="711200"/>
              </a:xfrm>
              <a:prstGeom prst="rect">
                <a:avLst/>
              </a:prstGeom>
            </p:spPr>
          </p:pic>
          <p:pic>
            <p:nvPicPr>
              <p:cNvPr id="60" name="Graphic 59">
                <a:extLst>
                  <a:ext uri="{FF2B5EF4-FFF2-40B4-BE49-F238E27FC236}">
                    <a16:creationId xmlns:a16="http://schemas.microsoft.com/office/drawing/2014/main" id="{14D797B3-1142-2646-B81C-EB684ECEF070}"/>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021350" y="2343685"/>
                <a:ext cx="711200" cy="711200"/>
              </a:xfrm>
              <a:prstGeom prst="rect">
                <a:avLst/>
              </a:prstGeom>
            </p:spPr>
          </p:pic>
          <p:sp>
            <p:nvSpPr>
              <p:cNvPr id="61" name="TextBox 60">
                <a:extLst>
                  <a:ext uri="{FF2B5EF4-FFF2-40B4-BE49-F238E27FC236}">
                    <a16:creationId xmlns:a16="http://schemas.microsoft.com/office/drawing/2014/main" id="{7D7129BD-A5DB-934A-B2B5-1C45A3F706C4}"/>
                  </a:ext>
                </a:extLst>
              </p:cNvPr>
              <p:cNvSpPr txBox="1"/>
              <p:nvPr/>
            </p:nvSpPr>
            <p:spPr>
              <a:xfrm>
                <a:off x="7947237" y="3066241"/>
                <a:ext cx="936386" cy="584775"/>
              </a:xfrm>
              <a:prstGeom prst="rect">
                <a:avLst/>
              </a:prstGeom>
              <a:noFill/>
            </p:spPr>
            <p:txBody>
              <a:bodyPr wrap="square" rtlCol="0">
                <a:spAutoFit/>
              </a:bodyPr>
              <a:lstStyle/>
              <a:p>
                <a:pPr algn="ctr" rtl="0"/>
                <a:r>
                  <a:rPr lang="pt-BR" sz="1600"/>
                  <a:t>Amazon S3</a:t>
                </a:r>
                <a:endParaRPr lang="en-US" sz="1600" dirty="0"/>
              </a:p>
            </p:txBody>
          </p:sp>
          <p:pic>
            <p:nvPicPr>
              <p:cNvPr id="62" name="Graphic 61">
                <a:extLst>
                  <a:ext uri="{FF2B5EF4-FFF2-40B4-BE49-F238E27FC236}">
                    <a16:creationId xmlns:a16="http://schemas.microsoft.com/office/drawing/2014/main" id="{7D693024-B862-AB4C-B6D4-43CE04CD55C1}"/>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9323886" y="2335554"/>
                <a:ext cx="711200" cy="711200"/>
              </a:xfrm>
              <a:prstGeom prst="rect">
                <a:avLst/>
              </a:prstGeom>
            </p:spPr>
          </p:pic>
          <p:sp>
            <p:nvSpPr>
              <p:cNvPr id="63" name="TextBox 62">
                <a:extLst>
                  <a:ext uri="{FF2B5EF4-FFF2-40B4-BE49-F238E27FC236}">
                    <a16:creationId xmlns:a16="http://schemas.microsoft.com/office/drawing/2014/main" id="{348BB824-CD4B-0449-A17C-5970DF112186}"/>
                  </a:ext>
                </a:extLst>
              </p:cNvPr>
              <p:cNvSpPr txBox="1"/>
              <p:nvPr/>
            </p:nvSpPr>
            <p:spPr>
              <a:xfrm>
                <a:off x="9013249" y="3054262"/>
                <a:ext cx="1332474" cy="584775"/>
              </a:xfrm>
              <a:prstGeom prst="rect">
                <a:avLst/>
              </a:prstGeom>
              <a:noFill/>
            </p:spPr>
            <p:txBody>
              <a:bodyPr wrap="square" rtlCol="0">
                <a:spAutoFit/>
              </a:bodyPr>
              <a:lstStyle/>
              <a:p>
                <a:pPr algn="ctr" rtl="0"/>
                <a:r>
                  <a:rPr lang="pt-BR" sz="1600"/>
                  <a:t>Amazon S3 Glacier</a:t>
                </a:r>
                <a:endParaRPr lang="en-US" sz="1600" dirty="0"/>
              </a:p>
            </p:txBody>
          </p:sp>
          <p:sp>
            <p:nvSpPr>
              <p:cNvPr id="36" name="TextBox 35">
                <a:extLst>
                  <a:ext uri="{FF2B5EF4-FFF2-40B4-BE49-F238E27FC236}">
                    <a16:creationId xmlns:a16="http://schemas.microsoft.com/office/drawing/2014/main" id="{C7C40024-756C-884B-9938-5ECA98C8F558}"/>
                  </a:ext>
                </a:extLst>
              </p:cNvPr>
              <p:cNvSpPr txBox="1"/>
              <p:nvPr/>
            </p:nvSpPr>
            <p:spPr>
              <a:xfrm>
                <a:off x="5490443" y="3079825"/>
                <a:ext cx="2301904" cy="584775"/>
              </a:xfrm>
              <a:prstGeom prst="rect">
                <a:avLst/>
              </a:prstGeom>
              <a:noFill/>
            </p:spPr>
            <p:txBody>
              <a:bodyPr wrap="square" rtlCol="0">
                <a:spAutoFit/>
              </a:bodyPr>
              <a:lstStyle>
                <a:defPPr>
                  <a:defRPr lang="en-US"/>
                </a:defPPr>
                <a:lvl1pPr algn="ctr">
                  <a:defRPr sz="1400">
                    <a:solidFill>
                      <a:srgbClr val="232F3D"/>
                    </a:solidFill>
                    <a:latin typeface="Amazon Ember" panose="020B0603020204020204" pitchFamily="34" charset="0"/>
                    <a:ea typeface="Amazon Ember" panose="020B0603020204020204" pitchFamily="34" charset="0"/>
                    <a:cs typeface="Amazon Ember" panose="020B0603020204020204" pitchFamily="34" charset="0"/>
                  </a:defRPr>
                </a:lvl1pPr>
              </a:lstStyle>
              <a:p>
                <a:pPr rtl="0"/>
                <a:r>
                  <a:rPr lang="pt-BR" sz="1600">
                    <a:latin typeface="+mn-lt"/>
                  </a:rPr>
                  <a:t>Amazon FSx for Windows File Server</a:t>
                </a:r>
              </a:p>
            </p:txBody>
          </p:sp>
          <p:pic>
            <p:nvPicPr>
              <p:cNvPr id="37" name="Graphic 36">
                <a:extLst>
                  <a:ext uri="{FF2B5EF4-FFF2-40B4-BE49-F238E27FC236}">
                    <a16:creationId xmlns:a16="http://schemas.microsoft.com/office/drawing/2014/main" id="{B468ABD7-053B-DE43-9BC7-5A436B407920}"/>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321355" y="2418745"/>
                <a:ext cx="640080" cy="640080"/>
              </a:xfrm>
              <a:prstGeom prst="rect">
                <a:avLst/>
              </a:prstGeom>
            </p:spPr>
          </p:pic>
          <p:sp>
            <p:nvSpPr>
              <p:cNvPr id="38" name="Rectangle 37">
                <a:extLst>
                  <a:ext uri="{FF2B5EF4-FFF2-40B4-BE49-F238E27FC236}">
                    <a16:creationId xmlns:a16="http://schemas.microsoft.com/office/drawing/2014/main" id="{9C648D0E-FC34-C54C-91A7-B64B4BDD7BDC}"/>
                  </a:ext>
                </a:extLst>
              </p:cNvPr>
              <p:cNvSpPr/>
              <p:nvPr/>
            </p:nvSpPr>
            <p:spPr>
              <a:xfrm>
                <a:off x="606056" y="1338630"/>
                <a:ext cx="9739658" cy="243544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ysClr val="windowText" lastClr="000000"/>
                    </a:solidFill>
                  </a:rPr>
                  <a:t>Nuvem AWS</a:t>
                </a:r>
              </a:p>
            </p:txBody>
          </p:sp>
          <p:pic>
            <p:nvPicPr>
              <p:cNvPr id="39" name="Graphic 38">
                <a:extLst>
                  <a:ext uri="{FF2B5EF4-FFF2-40B4-BE49-F238E27FC236}">
                    <a16:creationId xmlns:a16="http://schemas.microsoft.com/office/drawing/2014/main" id="{127FDB53-A0FE-634A-94AA-4456835394BE}"/>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14448" y="1338629"/>
                <a:ext cx="330200" cy="330200"/>
              </a:xfrm>
              <a:prstGeom prst="rect">
                <a:avLst/>
              </a:prstGeom>
            </p:spPr>
          </p:pic>
          <p:pic>
            <p:nvPicPr>
              <p:cNvPr id="50" name="Graphic 49">
                <a:extLst>
                  <a:ext uri="{FF2B5EF4-FFF2-40B4-BE49-F238E27FC236}">
                    <a16:creationId xmlns:a16="http://schemas.microsoft.com/office/drawing/2014/main" id="{CD3842D3-FB68-104B-A653-AFDCC4BC2F1C}"/>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7427333" y="4877373"/>
                <a:ext cx="803190" cy="803190"/>
              </a:xfrm>
              <a:prstGeom prst="rect">
                <a:avLst/>
              </a:prstGeom>
            </p:spPr>
          </p:pic>
          <p:sp>
            <p:nvSpPr>
              <p:cNvPr id="51" name="TextBox 50">
                <a:extLst>
                  <a:ext uri="{FF2B5EF4-FFF2-40B4-BE49-F238E27FC236}">
                    <a16:creationId xmlns:a16="http://schemas.microsoft.com/office/drawing/2014/main" id="{B02F1017-2D94-5544-9A5A-F9BC7381A12A}"/>
                  </a:ext>
                </a:extLst>
              </p:cNvPr>
              <p:cNvSpPr txBox="1"/>
              <p:nvPr/>
            </p:nvSpPr>
            <p:spPr>
              <a:xfrm>
                <a:off x="6724451" y="5683340"/>
                <a:ext cx="2324212" cy="830997"/>
              </a:xfrm>
              <a:prstGeom prst="rect">
                <a:avLst/>
              </a:prstGeom>
              <a:noFill/>
            </p:spPr>
            <p:txBody>
              <a:bodyPr wrap="square" rtlCol="0">
                <a:spAutoFit/>
              </a:bodyPr>
              <a:lstStyle/>
              <a:p>
                <a:pPr algn="ctr" rtl="0"/>
                <a:r>
                  <a:rPr lang="pt-BR" sz="1600">
                    <a:solidFill>
                      <a:schemeClr val="accent5"/>
                    </a:solidFill>
                    <a:ea typeface="Amazon Ember" panose="020B0603020204020204" pitchFamily="34" charset="0"/>
                    <a:cs typeface="Amazon Ember" panose="020B0603020204020204" pitchFamily="34" charset="0"/>
                  </a:rPr>
                  <a:t>Origem </a:t>
                </a:r>
              </a:p>
              <a:p>
                <a:pPr algn="ctr" rtl="0"/>
                <a:r>
                  <a:rPr lang="pt-BR" sz="1600">
                    <a:solidFill>
                      <a:schemeClr val="accent5"/>
                    </a:solidFill>
                    <a:ea typeface="Amazon Ember" panose="020B0603020204020204" pitchFamily="34" charset="0"/>
                    <a:cs typeface="Amazon Ember" panose="020B0603020204020204" pitchFamily="34" charset="0"/>
                  </a:rPr>
                  <a:t>Bucket do S3</a:t>
                </a:r>
                <a:endParaRPr lang="en-US" sz="1600" dirty="0"/>
              </a:p>
              <a:p>
                <a:pPr algn="ctr" rtl="0"/>
                <a:r>
                  <a:rPr lang="pt-BR" sz="1600"/>
                  <a:t>(replicação configurada)</a:t>
                </a:r>
              </a:p>
            </p:txBody>
          </p:sp>
          <p:sp>
            <p:nvSpPr>
              <p:cNvPr id="52" name="Rectangle 51">
                <a:extLst>
                  <a:ext uri="{FF2B5EF4-FFF2-40B4-BE49-F238E27FC236}">
                    <a16:creationId xmlns:a16="http://schemas.microsoft.com/office/drawing/2014/main" id="{5ABBAA30-CB92-A548-9059-E117CCA9B261}"/>
                  </a:ext>
                </a:extLst>
              </p:cNvPr>
              <p:cNvSpPr/>
              <p:nvPr/>
            </p:nvSpPr>
            <p:spPr>
              <a:xfrm>
                <a:off x="6801804" y="4380349"/>
                <a:ext cx="2195988" cy="2154423"/>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chemeClr val="accent3"/>
                    </a:solidFill>
                    <a:latin typeface="Amazon Ember" panose="020B0603020204020204"/>
                  </a:rPr>
                  <a:t>Região A</a:t>
                </a:r>
                <a:endParaRPr lang="en-US" sz="1200" dirty="0">
                  <a:solidFill>
                    <a:schemeClr val="accent3"/>
                  </a:solidFill>
                  <a:latin typeface="Amazon Ember" panose="020B0603020204020204"/>
                </a:endParaRPr>
              </a:p>
            </p:txBody>
          </p:sp>
          <p:pic>
            <p:nvPicPr>
              <p:cNvPr id="53" name="Graphic 52">
                <a:extLst>
                  <a:ext uri="{FF2B5EF4-FFF2-40B4-BE49-F238E27FC236}">
                    <a16:creationId xmlns:a16="http://schemas.microsoft.com/office/drawing/2014/main" id="{16307E96-B275-3245-9A05-52CE96AE3FA5}"/>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6814842" y="4383010"/>
                <a:ext cx="330200" cy="330200"/>
              </a:xfrm>
              <a:prstGeom prst="rect">
                <a:avLst/>
              </a:prstGeom>
            </p:spPr>
          </p:pic>
          <p:sp>
            <p:nvSpPr>
              <p:cNvPr id="70" name="Rectangle 69">
                <a:extLst>
                  <a:ext uri="{FF2B5EF4-FFF2-40B4-BE49-F238E27FC236}">
                    <a16:creationId xmlns:a16="http://schemas.microsoft.com/office/drawing/2014/main" id="{AB0A18FC-C717-E448-862E-FBCA358B5403}"/>
                  </a:ext>
                </a:extLst>
              </p:cNvPr>
              <p:cNvSpPr/>
              <p:nvPr/>
            </p:nvSpPr>
            <p:spPr>
              <a:xfrm>
                <a:off x="9207655" y="4383009"/>
                <a:ext cx="2195988" cy="2154423"/>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chemeClr val="accent3"/>
                    </a:solidFill>
                    <a:latin typeface="Amazon Ember" panose="020B0603020204020204"/>
                  </a:rPr>
                  <a:t>Região B</a:t>
                </a:r>
                <a:endParaRPr lang="en-US" sz="1200" dirty="0">
                  <a:solidFill>
                    <a:schemeClr val="accent3"/>
                  </a:solidFill>
                  <a:latin typeface="Amazon Ember" panose="020B0603020204020204"/>
                </a:endParaRPr>
              </a:p>
            </p:txBody>
          </p:sp>
          <p:pic>
            <p:nvPicPr>
              <p:cNvPr id="71" name="Graphic 70">
                <a:extLst>
                  <a:ext uri="{FF2B5EF4-FFF2-40B4-BE49-F238E27FC236}">
                    <a16:creationId xmlns:a16="http://schemas.microsoft.com/office/drawing/2014/main" id="{9A3CEE7A-0E65-DB45-86A3-00094C8546DC}"/>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9207656" y="4383010"/>
                <a:ext cx="330200" cy="330200"/>
              </a:xfrm>
              <a:prstGeom prst="rect">
                <a:avLst/>
              </a:prstGeom>
            </p:spPr>
          </p:pic>
          <p:pic>
            <p:nvPicPr>
              <p:cNvPr id="72" name="Graphic 71">
                <a:extLst>
                  <a:ext uri="{FF2B5EF4-FFF2-40B4-BE49-F238E27FC236}">
                    <a16:creationId xmlns:a16="http://schemas.microsoft.com/office/drawing/2014/main" id="{FFCE600D-C962-354D-A326-76D35A135F25}"/>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9829815" y="4877373"/>
                <a:ext cx="803190" cy="803190"/>
              </a:xfrm>
              <a:prstGeom prst="rect">
                <a:avLst/>
              </a:prstGeom>
            </p:spPr>
          </p:pic>
          <p:sp>
            <p:nvSpPr>
              <p:cNvPr id="73" name="TextBox 72">
                <a:extLst>
                  <a:ext uri="{FF2B5EF4-FFF2-40B4-BE49-F238E27FC236}">
                    <a16:creationId xmlns:a16="http://schemas.microsoft.com/office/drawing/2014/main" id="{44677B9F-405A-8546-93DB-1F4507420FE8}"/>
                  </a:ext>
                </a:extLst>
              </p:cNvPr>
              <p:cNvSpPr txBox="1"/>
              <p:nvPr/>
            </p:nvSpPr>
            <p:spPr>
              <a:xfrm>
                <a:off x="9268537" y="5703775"/>
                <a:ext cx="1938209" cy="584775"/>
              </a:xfrm>
              <a:prstGeom prst="rect">
                <a:avLst/>
              </a:prstGeom>
              <a:noFill/>
            </p:spPr>
            <p:txBody>
              <a:bodyPr wrap="square" rtlCol="0">
                <a:spAutoFit/>
              </a:bodyPr>
              <a:lstStyle/>
              <a:p>
                <a:pPr algn="ctr" rtl="0"/>
                <a:r>
                  <a:rPr lang="pt-BR" sz="1600">
                    <a:solidFill>
                      <a:schemeClr val="accent5"/>
                    </a:solidFill>
                    <a:ea typeface="Amazon Ember" panose="020B0603020204020204" pitchFamily="34" charset="0"/>
                    <a:cs typeface="Amazon Ember" panose="020B0603020204020204" pitchFamily="34" charset="0"/>
                  </a:rPr>
                  <a:t>Destino </a:t>
                </a:r>
              </a:p>
              <a:p>
                <a:pPr algn="ctr" rtl="0"/>
                <a:r>
                  <a:rPr lang="pt-BR" sz="1600">
                    <a:solidFill>
                      <a:schemeClr val="accent5"/>
                    </a:solidFill>
                    <a:ea typeface="Amazon Ember" panose="020B0603020204020204" pitchFamily="34" charset="0"/>
                    <a:cs typeface="Amazon Ember" panose="020B0603020204020204" pitchFamily="34" charset="0"/>
                  </a:rPr>
                  <a:t>Bucket do S3</a:t>
                </a:r>
              </a:p>
            </p:txBody>
          </p:sp>
          <p:sp>
            <p:nvSpPr>
              <p:cNvPr id="15" name="Trapezoid 14">
                <a:extLst>
                  <a:ext uri="{FF2B5EF4-FFF2-40B4-BE49-F238E27FC236}">
                    <a16:creationId xmlns:a16="http://schemas.microsoft.com/office/drawing/2014/main" id="{4F454AA0-7BF5-B74E-9B3F-D4E835D06A11}"/>
                  </a:ext>
                </a:extLst>
              </p:cNvPr>
              <p:cNvSpPr/>
              <p:nvPr/>
            </p:nvSpPr>
            <p:spPr>
              <a:xfrm>
                <a:off x="7145042" y="3586350"/>
                <a:ext cx="4047018" cy="656377"/>
              </a:xfrm>
              <a:prstGeom prst="trapezoid">
                <a:avLst>
                  <a:gd name="adj" fmla="val 138392"/>
                </a:avLst>
              </a:prstGeom>
              <a:pattFill prst="pct10">
                <a:fgClr>
                  <a:schemeClr val="bg1">
                    <a:lumMod val="85000"/>
                    <a:shade val="30000"/>
                    <a:satMod val="11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cxnSp>
          <p:nvCxnSpPr>
            <p:cNvPr id="74" name="Straight Arrow Connector 73">
              <a:extLst>
                <a:ext uri="{FF2B5EF4-FFF2-40B4-BE49-F238E27FC236}">
                  <a16:creationId xmlns:a16="http://schemas.microsoft.com/office/drawing/2014/main" id="{6D1A8625-E1BD-4E40-A4B6-4DBE972A1CAC}"/>
                </a:ext>
              </a:extLst>
            </p:cNvPr>
            <p:cNvCxnSpPr>
              <a:cxnSpLocks/>
              <a:stCxn id="50" idx="3"/>
              <a:endCxn id="72" idx="1"/>
            </p:cNvCxnSpPr>
            <p:nvPr/>
          </p:nvCxnSpPr>
          <p:spPr>
            <a:xfrm>
              <a:off x="8230523" y="5278968"/>
              <a:ext cx="1599292"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 name="Content Placeholder 8">
            <a:extLst>
              <a:ext uri="{FF2B5EF4-FFF2-40B4-BE49-F238E27FC236}">
                <a16:creationId xmlns:a16="http://schemas.microsoft.com/office/drawing/2014/main" id="{734027EE-6C95-F34F-A347-AEE2FF10EEA2}"/>
              </a:ext>
            </a:extLst>
          </p:cNvPr>
          <p:cNvSpPr>
            <a:spLocks noGrp="1"/>
          </p:cNvSpPr>
          <p:nvPr>
            <p:ph idx="1"/>
          </p:nvPr>
        </p:nvSpPr>
        <p:spPr>
          <a:xfrm>
            <a:off x="419101" y="3837991"/>
            <a:ext cx="6172840" cy="2338972"/>
          </a:xfrm>
        </p:spPr>
        <p:txBody>
          <a:bodyPr rtlCol="0"/>
          <a:lstStyle/>
          <a:p>
            <a:pPr rtl="0"/>
            <a:r>
              <a:rPr lang="pt-BR" sz="1800"/>
              <a:t>A maioria das classes de armazenamento do S3 replica os dados nas zonas de disponibilidade em uma única região</a:t>
            </a:r>
          </a:p>
          <a:p>
            <a:pPr rtl="0"/>
            <a:r>
              <a:rPr lang="pt-BR" sz="1800"/>
              <a:t>Configure a replicação entre regiões do S3 para obter um nível superior de segurança dos dados</a:t>
            </a:r>
          </a:p>
          <a:p>
            <a:pPr lvl="1" rtl="0"/>
            <a:r>
              <a:rPr lang="pt-BR" sz="1600"/>
              <a:t>Replica automaticamente, de forma assíncrona, os objetos criados após a adição da configuração de replicação</a:t>
            </a:r>
          </a:p>
          <a:p>
            <a:pPr lvl="1" rtl="0"/>
            <a:r>
              <a:rPr lang="pt-BR" sz="1600"/>
              <a:t>Ajuda também a cumprir os requisitos de conformidade e a reduzir a latência para usuários que estiverem acessando objetos</a:t>
            </a:r>
          </a:p>
          <a:p>
            <a:pPr rtl="0"/>
            <a:endParaRPr lang="en-US" sz="1800" dirty="0"/>
          </a:p>
        </p:txBody>
      </p:sp>
      <p:sp>
        <p:nvSpPr>
          <p:cNvPr id="40" name="Rectangle 39">
            <a:extLst>
              <a:ext uri="{FF2B5EF4-FFF2-40B4-BE49-F238E27FC236}">
                <a16:creationId xmlns:a16="http://schemas.microsoft.com/office/drawing/2014/main" id="{8FC43186-C27B-E947-9ABE-5A3C2BB3B7B5}"/>
              </a:ext>
            </a:extLst>
          </p:cNvPr>
          <p:cNvSpPr/>
          <p:nvPr/>
        </p:nvSpPr>
        <p:spPr>
          <a:xfrm>
            <a:off x="720980" y="1741954"/>
            <a:ext cx="6987147" cy="19557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spTree>
    <p:custDataLst>
      <p:tags r:id="rId1"/>
    </p:custDataLst>
    <p:extLst>
      <p:ext uri="{BB962C8B-B14F-4D97-AF65-F5344CB8AC3E}">
        <p14:creationId xmlns:p14="http://schemas.microsoft.com/office/powerpoint/2010/main" val="1192083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Melhor prática: snapshots de volume do EBS</a:t>
            </a:r>
          </a:p>
        </p:txBody>
      </p:sp>
      <p:grpSp>
        <p:nvGrpSpPr>
          <p:cNvPr id="3" name="Group 2" descr="shows that for block storage, a source EBS volume is captured as a snapshot in the same AWS Region, and they a copy of the snapshot is copied to another Region.">
            <a:extLst>
              <a:ext uri="{FF2B5EF4-FFF2-40B4-BE49-F238E27FC236}">
                <a16:creationId xmlns:a16="http://schemas.microsoft.com/office/drawing/2014/main" id="{25CB7E0C-B15F-45B2-9DEA-36B9B4778F87}"/>
              </a:ext>
            </a:extLst>
          </p:cNvPr>
          <p:cNvGrpSpPr/>
          <p:nvPr/>
        </p:nvGrpSpPr>
        <p:grpSpPr>
          <a:xfrm>
            <a:off x="419098" y="1338629"/>
            <a:ext cx="9926625" cy="4963620"/>
            <a:chOff x="419098" y="1338629"/>
            <a:chExt cx="9926625" cy="4963620"/>
          </a:xfrm>
        </p:grpSpPr>
        <p:grpSp>
          <p:nvGrpSpPr>
            <p:cNvPr id="11" name="Group 10"/>
            <p:cNvGrpSpPr/>
            <p:nvPr/>
          </p:nvGrpSpPr>
          <p:grpSpPr>
            <a:xfrm>
              <a:off x="4099730" y="1859972"/>
              <a:ext cx="3575315" cy="349372"/>
              <a:chOff x="2192" y="-27956"/>
              <a:chExt cx="1883997" cy="465829"/>
            </a:xfrm>
          </p:grpSpPr>
          <p:sp>
            <p:nvSpPr>
              <p:cNvPr id="12" name="Rounded Rectangle 11"/>
              <p:cNvSpPr/>
              <p:nvPr/>
            </p:nvSpPr>
            <p:spPr>
              <a:xfrm>
                <a:off x="2192" y="-27956"/>
                <a:ext cx="1883997" cy="457666"/>
              </a:xfrm>
              <a:prstGeom prst="roundRect">
                <a:avLst/>
              </a:prstGeom>
              <a:gradFill rotWithShape="1">
                <a:gsLst>
                  <a:gs pos="0">
                    <a:srgbClr val="474746">
                      <a:tint val="50000"/>
                      <a:satMod val="300000"/>
                    </a:srgbClr>
                  </a:gs>
                  <a:gs pos="35000">
                    <a:srgbClr val="474746">
                      <a:tint val="37000"/>
                      <a:satMod val="300000"/>
                    </a:srgbClr>
                  </a:gs>
                  <a:gs pos="100000">
                    <a:srgbClr val="474746">
                      <a:tint val="15000"/>
                      <a:satMod val="350000"/>
                    </a:srgbClr>
                  </a:gs>
                </a:gsLst>
                <a:lin ang="16200000" scaled="1"/>
              </a:gradFill>
              <a:ln w="9525" cap="flat" cmpd="sng" algn="ctr">
                <a:solidFill>
                  <a:srgbClr val="474746">
                    <a:shade val="95000"/>
                    <a:satMod val="105000"/>
                  </a:srgbClr>
                </a:solidFill>
                <a:prstDash val="solid"/>
              </a:ln>
              <a:effectLst>
                <a:outerShdw blurRad="40000" dist="20000" dir="5400000" rotWithShape="0">
                  <a:srgbClr val="000000">
                    <a:alpha val="38000"/>
                  </a:srgbClr>
                </a:outerShdw>
              </a:effectLst>
            </p:spPr>
          </p:sp>
          <p:sp>
            <p:nvSpPr>
              <p:cNvPr id="13" name="Rounded Rectangle 4"/>
              <p:cNvSpPr/>
              <p:nvPr/>
            </p:nvSpPr>
            <p:spPr>
              <a:xfrm>
                <a:off x="2192" y="-24301"/>
                <a:ext cx="1883997" cy="462174"/>
              </a:xfrm>
              <a:prstGeom prst="rect">
                <a:avLst/>
              </a:prstGeom>
              <a:noFill/>
              <a:ln>
                <a:noFill/>
              </a:ln>
              <a:effectLst/>
            </p:spPr>
            <p:txBody>
              <a:bodyPr spcFirstLastPara="0" vert="horz" wrap="square" lIns="91440" tIns="91440" rIns="91440" bIns="91440" numCol="1" spcCol="1270" rtlCol="0" anchor="ctr" anchorCtr="0">
                <a:noAutofit/>
              </a:bodyPr>
              <a:lstStyle/>
              <a:p>
                <a:pPr algn="ctr" defTabSz="800080" rtl="0">
                  <a:lnSpc>
                    <a:spcPct val="90000"/>
                  </a:lnSpc>
                  <a:spcBef>
                    <a:spcPct val="0"/>
                  </a:spcBef>
                  <a:spcAft>
                    <a:spcPct val="35000"/>
                  </a:spcAft>
                  <a:defRPr/>
                </a:pPr>
                <a:r>
                  <a:rPr lang="pt-BR" kern="0">
                    <a:solidFill>
                      <a:prstClr val="black"/>
                    </a:solidFill>
                    <a:latin typeface="Amazon Ember" panose="020B0603020204020204"/>
                    <a:ea typeface="Amazon Ember" charset="0"/>
                    <a:cs typeface="Amazon Ember" charset="0"/>
                  </a:rPr>
                  <a:t>Arquivo</a:t>
                </a:r>
              </a:p>
            </p:txBody>
          </p:sp>
        </p:grpSp>
        <p:grpSp>
          <p:nvGrpSpPr>
            <p:cNvPr id="19" name="Group 18"/>
            <p:cNvGrpSpPr/>
            <p:nvPr/>
          </p:nvGrpSpPr>
          <p:grpSpPr>
            <a:xfrm>
              <a:off x="769252" y="1859972"/>
              <a:ext cx="3199450" cy="350306"/>
              <a:chOff x="1979852" y="-365760"/>
              <a:chExt cx="3709964" cy="467075"/>
            </a:xfrm>
          </p:grpSpPr>
          <p:sp>
            <p:nvSpPr>
              <p:cNvPr id="20" name="Rounded Rectangle 19"/>
              <p:cNvSpPr/>
              <p:nvPr/>
            </p:nvSpPr>
            <p:spPr>
              <a:xfrm>
                <a:off x="1979852" y="-356351"/>
                <a:ext cx="3709964" cy="457666"/>
              </a:xfrm>
              <a:prstGeom prst="roundRect">
                <a:avLst/>
              </a:prstGeom>
              <a:gradFill rotWithShape="1">
                <a:gsLst>
                  <a:gs pos="0">
                    <a:srgbClr val="474746">
                      <a:tint val="50000"/>
                      <a:satMod val="300000"/>
                    </a:srgbClr>
                  </a:gs>
                  <a:gs pos="35000">
                    <a:srgbClr val="474746">
                      <a:tint val="37000"/>
                      <a:satMod val="300000"/>
                    </a:srgbClr>
                  </a:gs>
                  <a:gs pos="100000">
                    <a:srgbClr val="474746">
                      <a:tint val="15000"/>
                      <a:satMod val="350000"/>
                    </a:srgbClr>
                  </a:gs>
                </a:gsLst>
                <a:lin ang="16200000" scaled="1"/>
              </a:gradFill>
              <a:ln w="9525" cap="flat" cmpd="sng" algn="ctr">
                <a:solidFill>
                  <a:srgbClr val="474746">
                    <a:shade val="95000"/>
                    <a:satMod val="105000"/>
                  </a:srgbClr>
                </a:solidFill>
                <a:prstDash val="solid"/>
              </a:ln>
              <a:effectLst>
                <a:outerShdw blurRad="40000" dist="20000" dir="5400000" rotWithShape="0">
                  <a:srgbClr val="000000">
                    <a:alpha val="38000"/>
                  </a:srgbClr>
                </a:outerShdw>
              </a:effectLst>
            </p:spPr>
          </p:sp>
          <p:sp>
            <p:nvSpPr>
              <p:cNvPr id="21" name="Rounded Rectangle 4"/>
              <p:cNvSpPr/>
              <p:nvPr/>
            </p:nvSpPr>
            <p:spPr>
              <a:xfrm>
                <a:off x="2002193" y="-365760"/>
                <a:ext cx="3687623" cy="463420"/>
              </a:xfrm>
              <a:prstGeom prst="rect">
                <a:avLst/>
              </a:prstGeom>
              <a:noFill/>
              <a:ln>
                <a:noFill/>
              </a:ln>
              <a:effectLst/>
            </p:spPr>
            <p:txBody>
              <a:bodyPr spcFirstLastPara="0" vert="horz" wrap="square" lIns="91440" tIns="91440" rIns="91440" bIns="91440" numCol="1" spcCol="1270" rtlCol="0" anchor="ctr" anchorCtr="0">
                <a:noAutofit/>
              </a:bodyPr>
              <a:lstStyle/>
              <a:p>
                <a:pPr algn="ctr" defTabSz="800080" rtl="0">
                  <a:lnSpc>
                    <a:spcPct val="90000"/>
                  </a:lnSpc>
                  <a:spcBef>
                    <a:spcPct val="0"/>
                  </a:spcBef>
                  <a:spcAft>
                    <a:spcPct val="35000"/>
                  </a:spcAft>
                  <a:defRPr/>
                </a:pPr>
                <a:r>
                  <a:rPr lang="pt-BR" kern="0">
                    <a:solidFill>
                      <a:prstClr val="black"/>
                    </a:solidFill>
                    <a:latin typeface="Amazon Ember" panose="020B0603020204020204"/>
                    <a:ea typeface="Amazon Ember" charset="0"/>
                    <a:cs typeface="Amazon Ember" charset="0"/>
                  </a:rPr>
                  <a:t>Bloco</a:t>
                </a:r>
              </a:p>
            </p:txBody>
          </p:sp>
        </p:grpSp>
        <p:sp>
          <p:nvSpPr>
            <p:cNvPr id="30" name="Rounded Rectangle 29"/>
            <p:cNvSpPr/>
            <p:nvPr/>
          </p:nvSpPr>
          <p:spPr>
            <a:xfrm>
              <a:off x="7837753" y="1859972"/>
              <a:ext cx="2399736" cy="343250"/>
            </a:xfrm>
            <a:prstGeom prst="roundRect">
              <a:avLst/>
            </a:prstGeom>
            <a:gradFill rotWithShape="1">
              <a:gsLst>
                <a:gs pos="0">
                  <a:srgbClr val="474746">
                    <a:tint val="50000"/>
                    <a:satMod val="300000"/>
                  </a:srgbClr>
                </a:gs>
                <a:gs pos="35000">
                  <a:srgbClr val="474746">
                    <a:tint val="37000"/>
                    <a:satMod val="300000"/>
                  </a:srgbClr>
                </a:gs>
                <a:gs pos="100000">
                  <a:srgbClr val="474746">
                    <a:tint val="15000"/>
                    <a:satMod val="350000"/>
                  </a:srgbClr>
                </a:gs>
              </a:gsLst>
              <a:lin ang="16200000" scaled="1"/>
            </a:gradFill>
            <a:ln w="9525" cap="flat" cmpd="sng" algn="ctr">
              <a:solidFill>
                <a:srgbClr val="474746">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rtl="0">
                <a:defRPr/>
              </a:pPr>
              <a:r>
                <a:rPr lang="pt-BR" kern="0">
                  <a:solidFill>
                    <a:prstClr val="black"/>
                  </a:solidFill>
                  <a:latin typeface="Amazon Ember" panose="020B0603020204020204"/>
                  <a:ea typeface="Amazon Ember" charset="0"/>
                  <a:cs typeface="Amazon Ember" charset="0"/>
                </a:rPr>
                <a:t>Objeto</a:t>
              </a:r>
            </a:p>
          </p:txBody>
        </p:sp>
        <p:sp>
          <p:nvSpPr>
            <p:cNvPr id="54" name="TextBox 53">
              <a:extLst>
                <a:ext uri="{FF2B5EF4-FFF2-40B4-BE49-F238E27FC236}">
                  <a16:creationId xmlns:a16="http://schemas.microsoft.com/office/drawing/2014/main" id="{27E8DDD1-7A4B-D24D-BEC3-8619FDAC0028}"/>
                </a:ext>
              </a:extLst>
            </p:cNvPr>
            <p:cNvSpPr txBox="1"/>
            <p:nvPr/>
          </p:nvSpPr>
          <p:spPr>
            <a:xfrm>
              <a:off x="875582" y="3080691"/>
              <a:ext cx="1706203" cy="338554"/>
            </a:xfrm>
            <a:prstGeom prst="rect">
              <a:avLst/>
            </a:prstGeom>
            <a:noFill/>
          </p:spPr>
          <p:txBody>
            <a:bodyPr wrap="square" rtlCol="0">
              <a:spAutoFit/>
            </a:bodyPr>
            <a:lstStyle/>
            <a:p>
              <a:pPr algn="ctr" rtl="0"/>
              <a:r>
                <a:rPr lang="pt-BR" sz="1600"/>
                <a:t>Amazon EBS</a:t>
              </a:r>
            </a:p>
          </p:txBody>
        </p:sp>
        <p:pic>
          <p:nvPicPr>
            <p:cNvPr id="55" name="Graphic 54">
              <a:extLst>
                <a:ext uri="{FF2B5EF4-FFF2-40B4-BE49-F238E27FC236}">
                  <a16:creationId xmlns:a16="http://schemas.microsoft.com/office/drawing/2014/main" id="{FBEA8CDE-D8F7-8F41-8677-741284DEDE10}"/>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379530" y="2350281"/>
              <a:ext cx="711200" cy="711200"/>
            </a:xfrm>
            <a:prstGeom prst="rect">
              <a:avLst/>
            </a:prstGeom>
          </p:spPr>
        </p:pic>
        <p:sp>
          <p:nvSpPr>
            <p:cNvPr id="56" name="TextBox 55">
              <a:extLst>
                <a:ext uri="{FF2B5EF4-FFF2-40B4-BE49-F238E27FC236}">
                  <a16:creationId xmlns:a16="http://schemas.microsoft.com/office/drawing/2014/main" id="{C8BFC182-1BA1-8648-A4B8-749F9ABF75C3}"/>
                </a:ext>
              </a:extLst>
            </p:cNvPr>
            <p:cNvSpPr txBox="1"/>
            <p:nvPr/>
          </p:nvSpPr>
          <p:spPr>
            <a:xfrm>
              <a:off x="2352713" y="3001431"/>
              <a:ext cx="1738228" cy="830997"/>
            </a:xfrm>
            <a:prstGeom prst="rect">
              <a:avLst/>
            </a:prstGeom>
            <a:noFill/>
          </p:spPr>
          <p:txBody>
            <a:bodyPr wrap="square" rtlCol="0">
              <a:spAutoFit/>
            </a:bodyPr>
            <a:lstStyle/>
            <a:p>
              <a:pPr algn="ctr" rtl="0"/>
              <a:r>
                <a:rPr lang="pt-BR" sz="1600"/>
                <a:t>Armazenamento de instâncias do EC2</a:t>
              </a:r>
              <a:endParaRPr lang="en-US" sz="1600" dirty="0"/>
            </a:p>
          </p:txBody>
        </p:sp>
        <p:pic>
          <p:nvPicPr>
            <p:cNvPr id="57" name="Graphic 56">
              <a:extLst>
                <a:ext uri="{FF2B5EF4-FFF2-40B4-BE49-F238E27FC236}">
                  <a16:creationId xmlns:a16="http://schemas.microsoft.com/office/drawing/2014/main" id="{3B1C23CF-2B2A-CB4C-80D3-50DE3D3A776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851198" y="2326464"/>
              <a:ext cx="741258" cy="741258"/>
            </a:xfrm>
            <a:prstGeom prst="rect">
              <a:avLst/>
            </a:prstGeom>
          </p:spPr>
        </p:pic>
        <p:sp>
          <p:nvSpPr>
            <p:cNvPr id="58" name="TextBox 57">
              <a:extLst>
                <a:ext uri="{FF2B5EF4-FFF2-40B4-BE49-F238E27FC236}">
                  <a16:creationId xmlns:a16="http://schemas.microsoft.com/office/drawing/2014/main" id="{C73DDC10-D03D-6E4B-8F47-516BC02ED3F9}"/>
                </a:ext>
              </a:extLst>
            </p:cNvPr>
            <p:cNvSpPr txBox="1"/>
            <p:nvPr/>
          </p:nvSpPr>
          <p:spPr>
            <a:xfrm>
              <a:off x="4004236" y="3082478"/>
              <a:ext cx="1706203" cy="338554"/>
            </a:xfrm>
            <a:prstGeom prst="rect">
              <a:avLst/>
            </a:prstGeom>
            <a:noFill/>
          </p:spPr>
          <p:txBody>
            <a:bodyPr wrap="square" rtlCol="0">
              <a:spAutoFit/>
            </a:bodyPr>
            <a:lstStyle/>
            <a:p>
              <a:pPr algn="ctr" rtl="0"/>
              <a:r>
                <a:rPr lang="pt-BR" sz="1600"/>
                <a:t>Amazon EFS</a:t>
              </a:r>
            </a:p>
          </p:txBody>
        </p:sp>
        <p:pic>
          <p:nvPicPr>
            <p:cNvPr id="59" name="Graphic 58">
              <a:extLst>
                <a:ext uri="{FF2B5EF4-FFF2-40B4-BE49-F238E27FC236}">
                  <a16:creationId xmlns:a16="http://schemas.microsoft.com/office/drawing/2014/main" id="{E17EEC58-12B6-6B48-8FE6-63F979113F35}"/>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501738" y="2362503"/>
              <a:ext cx="711200" cy="711200"/>
            </a:xfrm>
            <a:prstGeom prst="rect">
              <a:avLst/>
            </a:prstGeom>
          </p:spPr>
        </p:pic>
        <p:pic>
          <p:nvPicPr>
            <p:cNvPr id="60" name="Graphic 59">
              <a:extLst>
                <a:ext uri="{FF2B5EF4-FFF2-40B4-BE49-F238E27FC236}">
                  <a16:creationId xmlns:a16="http://schemas.microsoft.com/office/drawing/2014/main" id="{14D797B3-1142-2646-B81C-EB684ECEF070}"/>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021350" y="2343685"/>
              <a:ext cx="711200" cy="711200"/>
            </a:xfrm>
            <a:prstGeom prst="rect">
              <a:avLst/>
            </a:prstGeom>
          </p:spPr>
        </p:pic>
        <p:sp>
          <p:nvSpPr>
            <p:cNvPr id="61" name="TextBox 60">
              <a:extLst>
                <a:ext uri="{FF2B5EF4-FFF2-40B4-BE49-F238E27FC236}">
                  <a16:creationId xmlns:a16="http://schemas.microsoft.com/office/drawing/2014/main" id="{7D7129BD-A5DB-934A-B2B5-1C45A3F706C4}"/>
                </a:ext>
              </a:extLst>
            </p:cNvPr>
            <p:cNvSpPr txBox="1"/>
            <p:nvPr/>
          </p:nvSpPr>
          <p:spPr>
            <a:xfrm>
              <a:off x="7947237" y="3066241"/>
              <a:ext cx="936386" cy="584775"/>
            </a:xfrm>
            <a:prstGeom prst="rect">
              <a:avLst/>
            </a:prstGeom>
            <a:noFill/>
          </p:spPr>
          <p:txBody>
            <a:bodyPr wrap="square" rtlCol="0">
              <a:spAutoFit/>
            </a:bodyPr>
            <a:lstStyle/>
            <a:p>
              <a:pPr algn="ctr" rtl="0"/>
              <a:r>
                <a:rPr lang="pt-BR" sz="1600"/>
                <a:t>Amazon S3</a:t>
              </a:r>
              <a:endParaRPr lang="en-US" sz="1600" dirty="0"/>
            </a:p>
          </p:txBody>
        </p:sp>
        <p:pic>
          <p:nvPicPr>
            <p:cNvPr id="62" name="Graphic 61">
              <a:extLst>
                <a:ext uri="{FF2B5EF4-FFF2-40B4-BE49-F238E27FC236}">
                  <a16:creationId xmlns:a16="http://schemas.microsoft.com/office/drawing/2014/main" id="{7D693024-B862-AB4C-B6D4-43CE04CD55C1}"/>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9323886" y="2335554"/>
              <a:ext cx="711200" cy="711200"/>
            </a:xfrm>
            <a:prstGeom prst="rect">
              <a:avLst/>
            </a:prstGeom>
          </p:spPr>
        </p:pic>
        <p:sp>
          <p:nvSpPr>
            <p:cNvPr id="63" name="TextBox 62">
              <a:extLst>
                <a:ext uri="{FF2B5EF4-FFF2-40B4-BE49-F238E27FC236}">
                  <a16:creationId xmlns:a16="http://schemas.microsoft.com/office/drawing/2014/main" id="{348BB824-CD4B-0449-A17C-5970DF112186}"/>
                </a:ext>
              </a:extLst>
            </p:cNvPr>
            <p:cNvSpPr txBox="1"/>
            <p:nvPr/>
          </p:nvSpPr>
          <p:spPr>
            <a:xfrm>
              <a:off x="9013249" y="3054262"/>
              <a:ext cx="1332474" cy="584775"/>
            </a:xfrm>
            <a:prstGeom prst="rect">
              <a:avLst/>
            </a:prstGeom>
            <a:noFill/>
          </p:spPr>
          <p:txBody>
            <a:bodyPr wrap="square" rtlCol="0">
              <a:spAutoFit/>
            </a:bodyPr>
            <a:lstStyle/>
            <a:p>
              <a:pPr algn="ctr" rtl="0"/>
              <a:r>
                <a:rPr lang="pt-BR" sz="1600"/>
                <a:t>Amazon S3 Glacier</a:t>
              </a:r>
              <a:endParaRPr lang="en-US" sz="1600" dirty="0"/>
            </a:p>
          </p:txBody>
        </p:sp>
        <p:sp>
          <p:nvSpPr>
            <p:cNvPr id="36" name="TextBox 35">
              <a:extLst>
                <a:ext uri="{FF2B5EF4-FFF2-40B4-BE49-F238E27FC236}">
                  <a16:creationId xmlns:a16="http://schemas.microsoft.com/office/drawing/2014/main" id="{C7C40024-756C-884B-9938-5ECA98C8F558}"/>
                </a:ext>
              </a:extLst>
            </p:cNvPr>
            <p:cNvSpPr txBox="1"/>
            <p:nvPr/>
          </p:nvSpPr>
          <p:spPr>
            <a:xfrm>
              <a:off x="5490443" y="3079825"/>
              <a:ext cx="2301904" cy="584775"/>
            </a:xfrm>
            <a:prstGeom prst="rect">
              <a:avLst/>
            </a:prstGeom>
            <a:noFill/>
          </p:spPr>
          <p:txBody>
            <a:bodyPr wrap="square" rtlCol="0">
              <a:spAutoFit/>
            </a:bodyPr>
            <a:lstStyle>
              <a:defPPr>
                <a:defRPr lang="en-US"/>
              </a:defPPr>
              <a:lvl1pPr algn="ctr">
                <a:defRPr sz="1400">
                  <a:solidFill>
                    <a:srgbClr val="232F3D"/>
                  </a:solidFill>
                  <a:latin typeface="Amazon Ember" panose="020B0603020204020204" pitchFamily="34" charset="0"/>
                  <a:ea typeface="Amazon Ember" panose="020B0603020204020204" pitchFamily="34" charset="0"/>
                  <a:cs typeface="Amazon Ember" panose="020B0603020204020204" pitchFamily="34" charset="0"/>
                </a:defRPr>
              </a:lvl1pPr>
            </a:lstStyle>
            <a:p>
              <a:pPr rtl="0"/>
              <a:r>
                <a:rPr lang="pt-BR" sz="1600">
                  <a:latin typeface="+mn-lt"/>
                </a:rPr>
                <a:t>Amazon FSx for Windows File Server</a:t>
              </a:r>
            </a:p>
          </p:txBody>
        </p:sp>
        <p:pic>
          <p:nvPicPr>
            <p:cNvPr id="37" name="Graphic 36">
              <a:extLst>
                <a:ext uri="{FF2B5EF4-FFF2-40B4-BE49-F238E27FC236}">
                  <a16:creationId xmlns:a16="http://schemas.microsoft.com/office/drawing/2014/main" id="{B468ABD7-053B-DE43-9BC7-5A436B407920}"/>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321355" y="2418745"/>
              <a:ext cx="640080" cy="640080"/>
            </a:xfrm>
            <a:prstGeom prst="rect">
              <a:avLst/>
            </a:prstGeom>
          </p:spPr>
        </p:pic>
        <p:sp>
          <p:nvSpPr>
            <p:cNvPr id="38" name="Rectangle 37">
              <a:extLst>
                <a:ext uri="{FF2B5EF4-FFF2-40B4-BE49-F238E27FC236}">
                  <a16:creationId xmlns:a16="http://schemas.microsoft.com/office/drawing/2014/main" id="{9C648D0E-FC34-C54C-91A7-B64B4BDD7BDC}"/>
                </a:ext>
              </a:extLst>
            </p:cNvPr>
            <p:cNvSpPr/>
            <p:nvPr/>
          </p:nvSpPr>
          <p:spPr>
            <a:xfrm>
              <a:off x="606056" y="1338630"/>
              <a:ext cx="9739658" cy="243544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ysClr val="windowText" lastClr="000000"/>
                  </a:solidFill>
                </a:rPr>
                <a:t>Nuvem AWS</a:t>
              </a:r>
            </a:p>
          </p:txBody>
        </p:sp>
        <p:pic>
          <p:nvPicPr>
            <p:cNvPr id="39" name="Graphic 38">
              <a:extLst>
                <a:ext uri="{FF2B5EF4-FFF2-40B4-BE49-F238E27FC236}">
                  <a16:creationId xmlns:a16="http://schemas.microsoft.com/office/drawing/2014/main" id="{127FDB53-A0FE-634A-94AA-4456835394BE}"/>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14448" y="1338629"/>
              <a:ext cx="330200" cy="330200"/>
            </a:xfrm>
            <a:prstGeom prst="rect">
              <a:avLst/>
            </a:prstGeom>
          </p:spPr>
        </p:pic>
        <p:sp>
          <p:nvSpPr>
            <p:cNvPr id="51" name="TextBox 50">
              <a:extLst>
                <a:ext uri="{FF2B5EF4-FFF2-40B4-BE49-F238E27FC236}">
                  <a16:creationId xmlns:a16="http://schemas.microsoft.com/office/drawing/2014/main" id="{B02F1017-2D94-5544-9A5A-F9BC7381A12A}"/>
                </a:ext>
              </a:extLst>
            </p:cNvPr>
            <p:cNvSpPr txBox="1"/>
            <p:nvPr/>
          </p:nvSpPr>
          <p:spPr>
            <a:xfrm>
              <a:off x="437212" y="5366939"/>
              <a:ext cx="1379564" cy="584775"/>
            </a:xfrm>
            <a:prstGeom prst="rect">
              <a:avLst/>
            </a:prstGeom>
            <a:noFill/>
          </p:spPr>
          <p:txBody>
            <a:bodyPr wrap="square" rtlCol="0">
              <a:spAutoFit/>
            </a:bodyPr>
            <a:lstStyle/>
            <a:p>
              <a:pPr algn="ctr" rtl="0"/>
              <a:r>
                <a:rPr lang="pt-BR" sz="1600">
                  <a:solidFill>
                    <a:schemeClr val="accent5"/>
                  </a:solidFill>
                  <a:ea typeface="Amazon Ember" panose="020B0603020204020204" pitchFamily="34" charset="0"/>
                  <a:cs typeface="Amazon Ember" panose="020B0603020204020204" pitchFamily="34" charset="0"/>
                </a:rPr>
                <a:t>Origem</a:t>
              </a:r>
              <a:endParaRPr lang="en-US" sz="1600" dirty="0">
                <a:solidFill>
                  <a:schemeClr val="accent5"/>
                </a:solidFill>
                <a:ea typeface="Amazon Ember" panose="020B0603020204020204" pitchFamily="34" charset="0"/>
                <a:cs typeface="Amazon Ember" panose="020B0603020204020204" pitchFamily="34" charset="0"/>
              </a:endParaRPr>
            </a:p>
            <a:p>
              <a:pPr algn="ctr" rtl="0"/>
              <a:r>
                <a:rPr lang="pt-BR" sz="1600">
                  <a:solidFill>
                    <a:schemeClr val="accent5"/>
                  </a:solidFill>
                  <a:ea typeface="Amazon Ember" panose="020B0603020204020204" pitchFamily="34" charset="0"/>
                  <a:cs typeface="Amazon Ember" panose="020B0603020204020204" pitchFamily="34" charset="0"/>
                </a:rPr>
                <a:t>Volume do EBS</a:t>
              </a:r>
              <a:endParaRPr lang="en-US" sz="1600" dirty="0"/>
            </a:p>
          </p:txBody>
        </p:sp>
        <p:sp>
          <p:nvSpPr>
            <p:cNvPr id="52" name="Rectangle 51">
              <a:extLst>
                <a:ext uri="{FF2B5EF4-FFF2-40B4-BE49-F238E27FC236}">
                  <a16:creationId xmlns:a16="http://schemas.microsoft.com/office/drawing/2014/main" id="{5ABBAA30-CB92-A548-9059-E117CCA9B261}"/>
                </a:ext>
              </a:extLst>
            </p:cNvPr>
            <p:cNvSpPr/>
            <p:nvPr/>
          </p:nvSpPr>
          <p:spPr>
            <a:xfrm>
              <a:off x="464857" y="4353789"/>
              <a:ext cx="2649877" cy="1921934"/>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chemeClr val="accent3"/>
                  </a:solidFill>
                  <a:latin typeface="Amazon Ember" panose="020B0603020204020204"/>
                </a:rPr>
                <a:t>Região A</a:t>
              </a:r>
              <a:endParaRPr lang="en-US" sz="1200" dirty="0">
                <a:solidFill>
                  <a:schemeClr val="accent3"/>
                </a:solidFill>
                <a:latin typeface="Amazon Ember" panose="020B0603020204020204"/>
              </a:endParaRPr>
            </a:p>
          </p:txBody>
        </p:sp>
        <p:pic>
          <p:nvPicPr>
            <p:cNvPr id="53" name="Graphic 52">
              <a:extLst>
                <a:ext uri="{FF2B5EF4-FFF2-40B4-BE49-F238E27FC236}">
                  <a16:creationId xmlns:a16="http://schemas.microsoft.com/office/drawing/2014/main" id="{16307E96-B275-3245-9A05-52CE96AE3FA5}"/>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477895" y="4356449"/>
              <a:ext cx="330200" cy="330200"/>
            </a:xfrm>
            <a:prstGeom prst="rect">
              <a:avLst/>
            </a:prstGeom>
          </p:spPr>
        </p:pic>
        <p:cxnSp>
          <p:nvCxnSpPr>
            <p:cNvPr id="74" name="Straight Arrow Connector 73">
              <a:extLst>
                <a:ext uri="{FF2B5EF4-FFF2-40B4-BE49-F238E27FC236}">
                  <a16:creationId xmlns:a16="http://schemas.microsoft.com/office/drawing/2014/main" id="{6D1A8625-E1BD-4E40-A4B6-4DBE972A1CAC}"/>
                </a:ext>
              </a:extLst>
            </p:cNvPr>
            <p:cNvCxnSpPr>
              <a:cxnSpLocks/>
              <a:endCxn id="42" idx="1"/>
            </p:cNvCxnSpPr>
            <p:nvPr/>
          </p:nvCxnSpPr>
          <p:spPr>
            <a:xfrm>
              <a:off x="1485649" y="5100274"/>
              <a:ext cx="717856"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0" name="Graphic 39">
              <a:extLst>
                <a:ext uri="{FF2B5EF4-FFF2-40B4-BE49-F238E27FC236}">
                  <a16:creationId xmlns:a16="http://schemas.microsoft.com/office/drawing/2014/main" id="{F48A3470-0C9E-AD42-9406-6D84E293EB70}"/>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56976" y="4801327"/>
              <a:ext cx="522554" cy="522554"/>
            </a:xfrm>
            <a:prstGeom prst="rect">
              <a:avLst/>
            </a:prstGeom>
          </p:spPr>
        </p:pic>
        <p:sp>
          <p:nvSpPr>
            <p:cNvPr id="41" name="TextBox 40">
              <a:extLst>
                <a:ext uri="{FF2B5EF4-FFF2-40B4-BE49-F238E27FC236}">
                  <a16:creationId xmlns:a16="http://schemas.microsoft.com/office/drawing/2014/main" id="{EDA38F5A-ACB8-0845-A561-6DE6B8C85319}"/>
                </a:ext>
              </a:extLst>
            </p:cNvPr>
            <p:cNvSpPr txBox="1"/>
            <p:nvPr/>
          </p:nvSpPr>
          <p:spPr>
            <a:xfrm>
              <a:off x="1789131" y="5398129"/>
              <a:ext cx="1325603" cy="738664"/>
            </a:xfrm>
            <a:prstGeom prst="rect">
              <a:avLst/>
            </a:prstGeom>
            <a:noFill/>
          </p:spPr>
          <p:txBody>
            <a:bodyPr wrap="square" rtlCol="0">
              <a:spAutoFit/>
            </a:bodyPr>
            <a:lstStyle/>
            <a:p>
              <a:pPr algn="ctr" rtl="0"/>
              <a:r>
                <a:rPr lang="pt-BR" sz="1400"/>
                <a:t>Snapshot armazenado no Amazon S3</a:t>
              </a:r>
            </a:p>
          </p:txBody>
        </p:sp>
        <p:pic>
          <p:nvPicPr>
            <p:cNvPr id="42" name="Graphic 41">
              <a:extLst>
                <a:ext uri="{FF2B5EF4-FFF2-40B4-BE49-F238E27FC236}">
                  <a16:creationId xmlns:a16="http://schemas.microsoft.com/office/drawing/2014/main" id="{463A1923-0BEF-3548-BEE2-181C63C724AE}"/>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2203505" y="4825954"/>
              <a:ext cx="548640" cy="548640"/>
            </a:xfrm>
            <a:prstGeom prst="rect">
              <a:avLst/>
            </a:prstGeom>
          </p:spPr>
        </p:pic>
        <p:sp>
          <p:nvSpPr>
            <p:cNvPr id="43" name="Rectangle 42">
              <a:extLst>
                <a:ext uri="{FF2B5EF4-FFF2-40B4-BE49-F238E27FC236}">
                  <a16:creationId xmlns:a16="http://schemas.microsoft.com/office/drawing/2014/main" id="{1E513BAB-441C-3743-8E9C-A7B5F1CC203F}"/>
                </a:ext>
              </a:extLst>
            </p:cNvPr>
            <p:cNvSpPr/>
            <p:nvPr/>
          </p:nvSpPr>
          <p:spPr>
            <a:xfrm>
              <a:off x="3220854" y="4380315"/>
              <a:ext cx="1380330" cy="1921934"/>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chemeClr val="accent3"/>
                  </a:solidFill>
                  <a:latin typeface="Amazon Ember" panose="020B0603020204020204"/>
                </a:rPr>
                <a:t>Região B</a:t>
              </a:r>
              <a:endParaRPr lang="en-US" sz="1200" dirty="0">
                <a:solidFill>
                  <a:schemeClr val="accent3"/>
                </a:solidFill>
                <a:latin typeface="Amazon Ember" panose="020B0603020204020204"/>
              </a:endParaRPr>
            </a:p>
          </p:txBody>
        </p:sp>
        <p:pic>
          <p:nvPicPr>
            <p:cNvPr id="44" name="Graphic 43">
              <a:extLst>
                <a:ext uri="{FF2B5EF4-FFF2-40B4-BE49-F238E27FC236}">
                  <a16:creationId xmlns:a16="http://schemas.microsoft.com/office/drawing/2014/main" id="{446E7E22-C1BF-BB4A-9604-73CCDA3E3577}"/>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3233891" y="4382975"/>
              <a:ext cx="330200" cy="330200"/>
            </a:xfrm>
            <a:prstGeom prst="rect">
              <a:avLst/>
            </a:prstGeom>
          </p:spPr>
        </p:pic>
        <p:sp>
          <p:nvSpPr>
            <p:cNvPr id="46" name="TextBox 45">
              <a:extLst>
                <a:ext uri="{FF2B5EF4-FFF2-40B4-BE49-F238E27FC236}">
                  <a16:creationId xmlns:a16="http://schemas.microsoft.com/office/drawing/2014/main" id="{10C40F38-9953-A047-BB7E-9663A4C2F7CC}"/>
                </a:ext>
              </a:extLst>
            </p:cNvPr>
            <p:cNvSpPr txBox="1"/>
            <p:nvPr/>
          </p:nvSpPr>
          <p:spPr>
            <a:xfrm>
              <a:off x="3300695" y="5394071"/>
              <a:ext cx="1325603" cy="584775"/>
            </a:xfrm>
            <a:prstGeom prst="rect">
              <a:avLst/>
            </a:prstGeom>
            <a:noFill/>
          </p:spPr>
          <p:txBody>
            <a:bodyPr wrap="square" rtlCol="0">
              <a:spAutoFit/>
            </a:bodyPr>
            <a:lstStyle/>
            <a:p>
              <a:pPr algn="ctr" rtl="0"/>
              <a:r>
                <a:rPr lang="pt-BR" sz="1600"/>
                <a:t>Cópia do snapshot</a:t>
              </a:r>
            </a:p>
          </p:txBody>
        </p:sp>
        <p:pic>
          <p:nvPicPr>
            <p:cNvPr id="47" name="Graphic 46">
              <a:extLst>
                <a:ext uri="{FF2B5EF4-FFF2-40B4-BE49-F238E27FC236}">
                  <a16:creationId xmlns:a16="http://schemas.microsoft.com/office/drawing/2014/main" id="{2D3A8C7B-0D4B-1D41-8D54-15B9E62B75E9}"/>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3715069" y="4821896"/>
              <a:ext cx="548640" cy="548640"/>
            </a:xfrm>
            <a:prstGeom prst="rect">
              <a:avLst/>
            </a:prstGeom>
          </p:spPr>
        </p:pic>
        <p:cxnSp>
          <p:nvCxnSpPr>
            <p:cNvPr id="48" name="Straight Arrow Connector 47">
              <a:extLst>
                <a:ext uri="{FF2B5EF4-FFF2-40B4-BE49-F238E27FC236}">
                  <a16:creationId xmlns:a16="http://schemas.microsoft.com/office/drawing/2014/main" id="{5F81D99B-D8D5-0647-B0E6-22D44818C4CC}"/>
                </a:ext>
              </a:extLst>
            </p:cNvPr>
            <p:cNvCxnSpPr>
              <a:cxnSpLocks/>
            </p:cNvCxnSpPr>
            <p:nvPr/>
          </p:nvCxnSpPr>
          <p:spPr>
            <a:xfrm>
              <a:off x="2851198" y="5100274"/>
              <a:ext cx="717856"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rapezoid 48">
              <a:extLst>
                <a:ext uri="{FF2B5EF4-FFF2-40B4-BE49-F238E27FC236}">
                  <a16:creationId xmlns:a16="http://schemas.microsoft.com/office/drawing/2014/main" id="{9E7A7088-7787-274B-B7B3-9103A5C5D5FC}"/>
                </a:ext>
              </a:extLst>
            </p:cNvPr>
            <p:cNvSpPr/>
            <p:nvPr/>
          </p:nvSpPr>
          <p:spPr>
            <a:xfrm>
              <a:off x="419098" y="3647435"/>
              <a:ext cx="3199449" cy="595720"/>
            </a:xfrm>
            <a:prstGeom prst="trapezoid">
              <a:avLst>
                <a:gd name="adj" fmla="val 195135"/>
              </a:avLst>
            </a:prstGeom>
            <a:pattFill prst="pct10">
              <a:fgClr>
                <a:schemeClr val="bg1">
                  <a:lumMod val="85000"/>
                  <a:shade val="30000"/>
                  <a:satMod val="11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grpSp>
      <p:sp>
        <p:nvSpPr>
          <p:cNvPr id="9" name="Content Placeholder 8">
            <a:extLst>
              <a:ext uri="{FF2B5EF4-FFF2-40B4-BE49-F238E27FC236}">
                <a16:creationId xmlns:a16="http://schemas.microsoft.com/office/drawing/2014/main" id="{734027EE-6C95-F34F-A347-AEE2FF10EEA2}"/>
              </a:ext>
            </a:extLst>
          </p:cNvPr>
          <p:cNvSpPr>
            <a:spLocks noGrp="1"/>
          </p:cNvSpPr>
          <p:nvPr>
            <p:ph idx="1"/>
          </p:nvPr>
        </p:nvSpPr>
        <p:spPr>
          <a:xfrm>
            <a:off x="4681025" y="3998947"/>
            <a:ext cx="7358575" cy="2388787"/>
          </a:xfrm>
        </p:spPr>
        <p:txBody>
          <a:bodyPr rtlCol="0"/>
          <a:lstStyle/>
          <a:p>
            <a:pPr rtl="0"/>
            <a:r>
              <a:rPr lang="pt-BR" sz="1800"/>
              <a:t>Crie snapshots pontuais de volumes do EBS</a:t>
            </a:r>
          </a:p>
          <a:p>
            <a:pPr lvl="1" rtl="0"/>
            <a:r>
              <a:rPr lang="pt-BR" sz="1600"/>
              <a:t>Os snapshots fornecem backups incrementais (eles fazem backup dos blocos que foram alterados desde o snapshot anterior)</a:t>
            </a:r>
          </a:p>
          <a:p>
            <a:pPr rtl="0"/>
            <a:r>
              <a:rPr lang="pt-BR" sz="1800"/>
              <a:t>Os snapshots permitem restaurar dados em um novo volume do EBS</a:t>
            </a:r>
          </a:p>
          <a:p>
            <a:pPr rtl="0"/>
            <a:r>
              <a:rPr lang="pt-BR" sz="1800"/>
              <a:t>Use o Amazon Data Lifecycle Manager para automatizar a criação, a retenção e a exclusão de snapshots</a:t>
            </a:r>
          </a:p>
          <a:p>
            <a:pPr rtl="0"/>
            <a:r>
              <a:rPr lang="pt-BR" sz="1800"/>
              <a:t>Não é possível fazer um snapshot do armazenamento de instâncias</a:t>
            </a:r>
          </a:p>
          <a:p>
            <a:pPr rtl="0"/>
            <a:endParaRPr lang="en-US" sz="1800" dirty="0"/>
          </a:p>
        </p:txBody>
      </p:sp>
      <p:sp>
        <p:nvSpPr>
          <p:cNvPr id="50" name="Rectangle 49">
            <a:extLst>
              <a:ext uri="{FF2B5EF4-FFF2-40B4-BE49-F238E27FC236}">
                <a16:creationId xmlns:a16="http://schemas.microsoft.com/office/drawing/2014/main" id="{C9D1CC70-F99E-B84C-A813-9534F1696CDE}"/>
              </a:ext>
            </a:extLst>
          </p:cNvPr>
          <p:cNvSpPr/>
          <p:nvPr/>
        </p:nvSpPr>
        <p:spPr>
          <a:xfrm>
            <a:off x="4090950" y="1700485"/>
            <a:ext cx="6264276" cy="192822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spTree>
    <p:custDataLst>
      <p:tags r:id="rId1"/>
    </p:custDataLst>
    <p:extLst>
      <p:ext uri="{BB962C8B-B14F-4D97-AF65-F5344CB8AC3E}">
        <p14:creationId xmlns:p14="http://schemas.microsoft.com/office/powerpoint/2010/main" val="3254574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9" y="365125"/>
            <a:ext cx="9818390" cy="474119"/>
          </a:xfrm>
        </p:spPr>
        <p:txBody>
          <a:bodyPr rtlCol="0">
            <a:noAutofit/>
          </a:bodyPr>
          <a:lstStyle/>
          <a:p>
            <a:pPr rtl="0"/>
            <a:r>
              <a:rPr lang="pt-BR"/>
              <a:t>Melhor prática: replicação do sistema de arquivos</a:t>
            </a:r>
            <a:endParaRPr lang="en-US" dirty="0">
              <a:latin typeface="Amazon Ember" charset="0"/>
              <a:ea typeface="Amazon Ember" charset="0"/>
              <a:cs typeface="Amazon Ember" charset="0"/>
            </a:endParaRPr>
          </a:p>
        </p:txBody>
      </p:sp>
      <p:grpSp>
        <p:nvGrpSpPr>
          <p:cNvPr id="3" name="Group 2" descr="Shows that for File type storage, a source file system (that could be EFS or FSx) is copied from Region A to a destination EFS or FSx in Region B using AWS DataSync. Further, it shows an on-premises source file system copied optionally using Direct Connect, but also using DataSync to the same destination EFS or FSx file system.">
            <a:extLst>
              <a:ext uri="{FF2B5EF4-FFF2-40B4-BE49-F238E27FC236}">
                <a16:creationId xmlns:a16="http://schemas.microsoft.com/office/drawing/2014/main" id="{5E5622EB-A909-4E03-8A90-B770C916F12C}"/>
              </a:ext>
            </a:extLst>
          </p:cNvPr>
          <p:cNvGrpSpPr/>
          <p:nvPr/>
        </p:nvGrpSpPr>
        <p:grpSpPr>
          <a:xfrm>
            <a:off x="606056" y="1338629"/>
            <a:ext cx="11295782" cy="4756489"/>
            <a:chOff x="606056" y="1338629"/>
            <a:chExt cx="11295782" cy="4756489"/>
          </a:xfrm>
        </p:grpSpPr>
        <p:grpSp>
          <p:nvGrpSpPr>
            <p:cNvPr id="11" name="Group 10"/>
            <p:cNvGrpSpPr/>
            <p:nvPr/>
          </p:nvGrpSpPr>
          <p:grpSpPr>
            <a:xfrm>
              <a:off x="4099730" y="1859972"/>
              <a:ext cx="3575315" cy="349372"/>
              <a:chOff x="2192" y="-27956"/>
              <a:chExt cx="1883997" cy="465829"/>
            </a:xfrm>
          </p:grpSpPr>
          <p:sp>
            <p:nvSpPr>
              <p:cNvPr id="12" name="Rounded Rectangle 11"/>
              <p:cNvSpPr/>
              <p:nvPr/>
            </p:nvSpPr>
            <p:spPr>
              <a:xfrm>
                <a:off x="2192" y="-27956"/>
                <a:ext cx="1883997" cy="457666"/>
              </a:xfrm>
              <a:prstGeom prst="roundRect">
                <a:avLst/>
              </a:prstGeom>
              <a:gradFill rotWithShape="1">
                <a:gsLst>
                  <a:gs pos="0">
                    <a:srgbClr val="474746">
                      <a:tint val="50000"/>
                      <a:satMod val="300000"/>
                    </a:srgbClr>
                  </a:gs>
                  <a:gs pos="35000">
                    <a:srgbClr val="474746">
                      <a:tint val="37000"/>
                      <a:satMod val="300000"/>
                    </a:srgbClr>
                  </a:gs>
                  <a:gs pos="100000">
                    <a:srgbClr val="474746">
                      <a:tint val="15000"/>
                      <a:satMod val="350000"/>
                    </a:srgbClr>
                  </a:gs>
                </a:gsLst>
                <a:lin ang="16200000" scaled="1"/>
              </a:gradFill>
              <a:ln w="9525" cap="flat" cmpd="sng" algn="ctr">
                <a:solidFill>
                  <a:srgbClr val="474746">
                    <a:shade val="95000"/>
                    <a:satMod val="105000"/>
                  </a:srgbClr>
                </a:solidFill>
                <a:prstDash val="solid"/>
              </a:ln>
              <a:effectLst>
                <a:outerShdw blurRad="40000" dist="20000" dir="5400000" rotWithShape="0">
                  <a:srgbClr val="000000">
                    <a:alpha val="38000"/>
                  </a:srgbClr>
                </a:outerShdw>
              </a:effectLst>
            </p:spPr>
          </p:sp>
          <p:sp>
            <p:nvSpPr>
              <p:cNvPr id="13" name="Rounded Rectangle 4"/>
              <p:cNvSpPr/>
              <p:nvPr/>
            </p:nvSpPr>
            <p:spPr>
              <a:xfrm>
                <a:off x="2192" y="-24301"/>
                <a:ext cx="1883997" cy="462174"/>
              </a:xfrm>
              <a:prstGeom prst="rect">
                <a:avLst/>
              </a:prstGeom>
              <a:noFill/>
              <a:ln>
                <a:noFill/>
              </a:ln>
              <a:effectLst/>
            </p:spPr>
            <p:txBody>
              <a:bodyPr spcFirstLastPara="0" vert="horz" wrap="square" lIns="91440" tIns="91440" rIns="91440" bIns="91440" numCol="1" spcCol="1270" rtlCol="0" anchor="ctr" anchorCtr="0">
                <a:noAutofit/>
              </a:bodyPr>
              <a:lstStyle/>
              <a:p>
                <a:pPr algn="ctr" defTabSz="800080" rtl="0">
                  <a:lnSpc>
                    <a:spcPct val="90000"/>
                  </a:lnSpc>
                  <a:spcBef>
                    <a:spcPct val="0"/>
                  </a:spcBef>
                  <a:spcAft>
                    <a:spcPct val="35000"/>
                  </a:spcAft>
                  <a:defRPr/>
                </a:pPr>
                <a:r>
                  <a:rPr lang="pt-BR" kern="0">
                    <a:solidFill>
                      <a:prstClr val="black"/>
                    </a:solidFill>
                    <a:latin typeface="Amazon Ember" panose="020B0603020204020204"/>
                    <a:ea typeface="Amazon Ember" charset="0"/>
                    <a:cs typeface="Amazon Ember" charset="0"/>
                  </a:rPr>
                  <a:t>Arquivo</a:t>
                </a:r>
              </a:p>
            </p:txBody>
          </p:sp>
        </p:grpSp>
        <p:grpSp>
          <p:nvGrpSpPr>
            <p:cNvPr id="19" name="Group 18"/>
            <p:cNvGrpSpPr/>
            <p:nvPr/>
          </p:nvGrpSpPr>
          <p:grpSpPr>
            <a:xfrm>
              <a:off x="769252" y="1859972"/>
              <a:ext cx="3199450" cy="350306"/>
              <a:chOff x="1979852" y="-365760"/>
              <a:chExt cx="3709964" cy="467075"/>
            </a:xfrm>
          </p:grpSpPr>
          <p:sp>
            <p:nvSpPr>
              <p:cNvPr id="20" name="Rounded Rectangle 19"/>
              <p:cNvSpPr/>
              <p:nvPr/>
            </p:nvSpPr>
            <p:spPr>
              <a:xfrm>
                <a:off x="1979852" y="-356351"/>
                <a:ext cx="3709964" cy="457666"/>
              </a:xfrm>
              <a:prstGeom prst="roundRect">
                <a:avLst/>
              </a:prstGeom>
              <a:gradFill rotWithShape="1">
                <a:gsLst>
                  <a:gs pos="0">
                    <a:srgbClr val="474746">
                      <a:tint val="50000"/>
                      <a:satMod val="300000"/>
                    </a:srgbClr>
                  </a:gs>
                  <a:gs pos="35000">
                    <a:srgbClr val="474746">
                      <a:tint val="37000"/>
                      <a:satMod val="300000"/>
                    </a:srgbClr>
                  </a:gs>
                  <a:gs pos="100000">
                    <a:srgbClr val="474746">
                      <a:tint val="15000"/>
                      <a:satMod val="350000"/>
                    </a:srgbClr>
                  </a:gs>
                </a:gsLst>
                <a:lin ang="16200000" scaled="1"/>
              </a:gradFill>
              <a:ln w="9525" cap="flat" cmpd="sng" algn="ctr">
                <a:solidFill>
                  <a:srgbClr val="474746">
                    <a:shade val="95000"/>
                    <a:satMod val="105000"/>
                  </a:srgbClr>
                </a:solidFill>
                <a:prstDash val="solid"/>
              </a:ln>
              <a:effectLst>
                <a:outerShdw blurRad="40000" dist="20000" dir="5400000" rotWithShape="0">
                  <a:srgbClr val="000000">
                    <a:alpha val="38000"/>
                  </a:srgbClr>
                </a:outerShdw>
              </a:effectLst>
            </p:spPr>
          </p:sp>
          <p:sp>
            <p:nvSpPr>
              <p:cNvPr id="21" name="Rounded Rectangle 4"/>
              <p:cNvSpPr/>
              <p:nvPr/>
            </p:nvSpPr>
            <p:spPr>
              <a:xfrm>
                <a:off x="2002193" y="-365760"/>
                <a:ext cx="3687623" cy="463420"/>
              </a:xfrm>
              <a:prstGeom prst="rect">
                <a:avLst/>
              </a:prstGeom>
              <a:noFill/>
              <a:ln>
                <a:noFill/>
              </a:ln>
              <a:effectLst/>
            </p:spPr>
            <p:txBody>
              <a:bodyPr spcFirstLastPara="0" vert="horz" wrap="square" lIns="91440" tIns="91440" rIns="91440" bIns="91440" numCol="1" spcCol="1270" rtlCol="0" anchor="ctr" anchorCtr="0">
                <a:noAutofit/>
              </a:bodyPr>
              <a:lstStyle/>
              <a:p>
                <a:pPr algn="ctr" defTabSz="800080" rtl="0">
                  <a:lnSpc>
                    <a:spcPct val="90000"/>
                  </a:lnSpc>
                  <a:spcBef>
                    <a:spcPct val="0"/>
                  </a:spcBef>
                  <a:spcAft>
                    <a:spcPct val="35000"/>
                  </a:spcAft>
                  <a:defRPr/>
                </a:pPr>
                <a:r>
                  <a:rPr lang="pt-BR" kern="0">
                    <a:solidFill>
                      <a:prstClr val="black"/>
                    </a:solidFill>
                    <a:latin typeface="Amazon Ember" panose="020B0603020204020204"/>
                    <a:ea typeface="Amazon Ember" charset="0"/>
                    <a:cs typeface="Amazon Ember" charset="0"/>
                  </a:rPr>
                  <a:t>Bloco</a:t>
                </a:r>
              </a:p>
            </p:txBody>
          </p:sp>
        </p:grpSp>
        <p:sp>
          <p:nvSpPr>
            <p:cNvPr id="30" name="Rounded Rectangle 29"/>
            <p:cNvSpPr/>
            <p:nvPr/>
          </p:nvSpPr>
          <p:spPr>
            <a:xfrm>
              <a:off x="7837753" y="1859972"/>
              <a:ext cx="2399736" cy="343250"/>
            </a:xfrm>
            <a:prstGeom prst="roundRect">
              <a:avLst/>
            </a:prstGeom>
            <a:gradFill rotWithShape="1">
              <a:gsLst>
                <a:gs pos="0">
                  <a:srgbClr val="474746">
                    <a:tint val="50000"/>
                    <a:satMod val="300000"/>
                  </a:srgbClr>
                </a:gs>
                <a:gs pos="35000">
                  <a:srgbClr val="474746">
                    <a:tint val="37000"/>
                    <a:satMod val="300000"/>
                  </a:srgbClr>
                </a:gs>
                <a:gs pos="100000">
                  <a:srgbClr val="474746">
                    <a:tint val="15000"/>
                    <a:satMod val="350000"/>
                  </a:srgbClr>
                </a:gs>
              </a:gsLst>
              <a:lin ang="16200000" scaled="1"/>
            </a:gradFill>
            <a:ln w="9525" cap="flat" cmpd="sng" algn="ctr">
              <a:solidFill>
                <a:srgbClr val="474746">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rtl="0">
                <a:defRPr/>
              </a:pPr>
              <a:r>
                <a:rPr lang="pt-BR" kern="0">
                  <a:solidFill>
                    <a:prstClr val="black"/>
                  </a:solidFill>
                  <a:latin typeface="Amazon Ember" panose="020B0603020204020204"/>
                  <a:ea typeface="Amazon Ember" charset="0"/>
                  <a:cs typeface="Amazon Ember" charset="0"/>
                </a:rPr>
                <a:t>Objeto</a:t>
              </a:r>
            </a:p>
          </p:txBody>
        </p:sp>
        <p:sp>
          <p:nvSpPr>
            <p:cNvPr id="54" name="TextBox 53">
              <a:extLst>
                <a:ext uri="{FF2B5EF4-FFF2-40B4-BE49-F238E27FC236}">
                  <a16:creationId xmlns:a16="http://schemas.microsoft.com/office/drawing/2014/main" id="{27E8DDD1-7A4B-D24D-BEC3-8619FDAC0028}"/>
                </a:ext>
              </a:extLst>
            </p:cNvPr>
            <p:cNvSpPr txBox="1"/>
            <p:nvPr/>
          </p:nvSpPr>
          <p:spPr>
            <a:xfrm>
              <a:off x="875582" y="3080691"/>
              <a:ext cx="1706203" cy="338554"/>
            </a:xfrm>
            <a:prstGeom prst="rect">
              <a:avLst/>
            </a:prstGeom>
            <a:noFill/>
          </p:spPr>
          <p:txBody>
            <a:bodyPr wrap="square" rtlCol="0">
              <a:spAutoFit/>
            </a:bodyPr>
            <a:lstStyle/>
            <a:p>
              <a:pPr algn="ctr" rtl="0"/>
              <a:r>
                <a:rPr lang="pt-BR" sz="1600"/>
                <a:t>Amazon EBS</a:t>
              </a:r>
            </a:p>
          </p:txBody>
        </p:sp>
        <p:pic>
          <p:nvPicPr>
            <p:cNvPr id="55" name="Graphic 54">
              <a:extLst>
                <a:ext uri="{FF2B5EF4-FFF2-40B4-BE49-F238E27FC236}">
                  <a16:creationId xmlns:a16="http://schemas.microsoft.com/office/drawing/2014/main" id="{FBEA8CDE-D8F7-8F41-8677-741284DEDE10}"/>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379530" y="2350281"/>
              <a:ext cx="711200" cy="711200"/>
            </a:xfrm>
            <a:prstGeom prst="rect">
              <a:avLst/>
            </a:prstGeom>
          </p:spPr>
        </p:pic>
        <p:sp>
          <p:nvSpPr>
            <p:cNvPr id="56" name="TextBox 55">
              <a:extLst>
                <a:ext uri="{FF2B5EF4-FFF2-40B4-BE49-F238E27FC236}">
                  <a16:creationId xmlns:a16="http://schemas.microsoft.com/office/drawing/2014/main" id="{C8BFC182-1BA1-8648-A4B8-749F9ABF75C3}"/>
                </a:ext>
              </a:extLst>
            </p:cNvPr>
            <p:cNvSpPr txBox="1"/>
            <p:nvPr/>
          </p:nvSpPr>
          <p:spPr>
            <a:xfrm>
              <a:off x="2552154" y="3077631"/>
              <a:ext cx="1339346" cy="461665"/>
            </a:xfrm>
            <a:prstGeom prst="rect">
              <a:avLst/>
            </a:prstGeom>
            <a:noFill/>
          </p:spPr>
          <p:txBody>
            <a:bodyPr wrap="square" rtlCol="0">
              <a:spAutoFit/>
            </a:bodyPr>
            <a:lstStyle/>
            <a:p>
              <a:pPr algn="ctr" rtl="0"/>
              <a:r>
                <a:rPr lang="pt-BR" sz="1200"/>
                <a:t>Instância do EC2</a:t>
              </a:r>
            </a:p>
            <a:p>
              <a:pPr algn="ctr" rtl="0"/>
              <a:r>
                <a:rPr lang="pt-BR" sz="1200"/>
                <a:t>armazenamento</a:t>
              </a:r>
            </a:p>
          </p:txBody>
        </p:sp>
        <p:pic>
          <p:nvPicPr>
            <p:cNvPr id="57" name="Graphic 56">
              <a:extLst>
                <a:ext uri="{FF2B5EF4-FFF2-40B4-BE49-F238E27FC236}">
                  <a16:creationId xmlns:a16="http://schemas.microsoft.com/office/drawing/2014/main" id="{3B1C23CF-2B2A-CB4C-80D3-50DE3D3A776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851198" y="2326464"/>
              <a:ext cx="741258" cy="741258"/>
            </a:xfrm>
            <a:prstGeom prst="rect">
              <a:avLst/>
            </a:prstGeom>
          </p:spPr>
        </p:pic>
        <p:sp>
          <p:nvSpPr>
            <p:cNvPr id="58" name="TextBox 57">
              <a:extLst>
                <a:ext uri="{FF2B5EF4-FFF2-40B4-BE49-F238E27FC236}">
                  <a16:creationId xmlns:a16="http://schemas.microsoft.com/office/drawing/2014/main" id="{C73DDC10-D03D-6E4B-8F47-516BC02ED3F9}"/>
                </a:ext>
              </a:extLst>
            </p:cNvPr>
            <p:cNvSpPr txBox="1"/>
            <p:nvPr/>
          </p:nvSpPr>
          <p:spPr>
            <a:xfrm>
              <a:off x="4004236" y="3082478"/>
              <a:ext cx="1706203" cy="338554"/>
            </a:xfrm>
            <a:prstGeom prst="rect">
              <a:avLst/>
            </a:prstGeom>
            <a:noFill/>
          </p:spPr>
          <p:txBody>
            <a:bodyPr wrap="square" rtlCol="0">
              <a:spAutoFit/>
            </a:bodyPr>
            <a:lstStyle/>
            <a:p>
              <a:pPr algn="ctr" rtl="0"/>
              <a:r>
                <a:rPr lang="pt-BR" sz="1600"/>
                <a:t>Amazon EFS</a:t>
              </a:r>
            </a:p>
          </p:txBody>
        </p:sp>
        <p:pic>
          <p:nvPicPr>
            <p:cNvPr id="59" name="Graphic 58">
              <a:extLst>
                <a:ext uri="{FF2B5EF4-FFF2-40B4-BE49-F238E27FC236}">
                  <a16:creationId xmlns:a16="http://schemas.microsoft.com/office/drawing/2014/main" id="{E17EEC58-12B6-6B48-8FE6-63F979113F35}"/>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501738" y="2362503"/>
              <a:ext cx="711200" cy="711200"/>
            </a:xfrm>
            <a:prstGeom prst="rect">
              <a:avLst/>
            </a:prstGeom>
          </p:spPr>
        </p:pic>
        <p:pic>
          <p:nvPicPr>
            <p:cNvPr id="60" name="Graphic 59">
              <a:extLst>
                <a:ext uri="{FF2B5EF4-FFF2-40B4-BE49-F238E27FC236}">
                  <a16:creationId xmlns:a16="http://schemas.microsoft.com/office/drawing/2014/main" id="{14D797B3-1142-2646-B81C-EB684ECEF070}"/>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021350" y="2343685"/>
              <a:ext cx="711200" cy="711200"/>
            </a:xfrm>
            <a:prstGeom prst="rect">
              <a:avLst/>
            </a:prstGeom>
          </p:spPr>
        </p:pic>
        <p:sp>
          <p:nvSpPr>
            <p:cNvPr id="61" name="TextBox 60">
              <a:extLst>
                <a:ext uri="{FF2B5EF4-FFF2-40B4-BE49-F238E27FC236}">
                  <a16:creationId xmlns:a16="http://schemas.microsoft.com/office/drawing/2014/main" id="{7D7129BD-A5DB-934A-B2B5-1C45A3F706C4}"/>
                </a:ext>
              </a:extLst>
            </p:cNvPr>
            <p:cNvSpPr txBox="1"/>
            <p:nvPr/>
          </p:nvSpPr>
          <p:spPr>
            <a:xfrm>
              <a:off x="7947237" y="3066241"/>
              <a:ext cx="936386" cy="584775"/>
            </a:xfrm>
            <a:prstGeom prst="rect">
              <a:avLst/>
            </a:prstGeom>
            <a:noFill/>
          </p:spPr>
          <p:txBody>
            <a:bodyPr wrap="square" rtlCol="0">
              <a:spAutoFit/>
            </a:bodyPr>
            <a:lstStyle/>
            <a:p>
              <a:pPr algn="ctr" rtl="0"/>
              <a:r>
                <a:rPr lang="pt-BR" sz="1600"/>
                <a:t>Amazon S3</a:t>
              </a:r>
              <a:endParaRPr lang="en-US" sz="1600" dirty="0"/>
            </a:p>
          </p:txBody>
        </p:sp>
        <p:pic>
          <p:nvPicPr>
            <p:cNvPr id="62" name="Graphic 61">
              <a:extLst>
                <a:ext uri="{FF2B5EF4-FFF2-40B4-BE49-F238E27FC236}">
                  <a16:creationId xmlns:a16="http://schemas.microsoft.com/office/drawing/2014/main" id="{7D693024-B862-AB4C-B6D4-43CE04CD55C1}"/>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9323886" y="2335554"/>
              <a:ext cx="711200" cy="711200"/>
            </a:xfrm>
            <a:prstGeom prst="rect">
              <a:avLst/>
            </a:prstGeom>
          </p:spPr>
        </p:pic>
        <p:sp>
          <p:nvSpPr>
            <p:cNvPr id="63" name="TextBox 62">
              <a:extLst>
                <a:ext uri="{FF2B5EF4-FFF2-40B4-BE49-F238E27FC236}">
                  <a16:creationId xmlns:a16="http://schemas.microsoft.com/office/drawing/2014/main" id="{348BB824-CD4B-0449-A17C-5970DF112186}"/>
                </a:ext>
              </a:extLst>
            </p:cNvPr>
            <p:cNvSpPr txBox="1"/>
            <p:nvPr/>
          </p:nvSpPr>
          <p:spPr>
            <a:xfrm>
              <a:off x="9013249" y="3054262"/>
              <a:ext cx="1332474" cy="584775"/>
            </a:xfrm>
            <a:prstGeom prst="rect">
              <a:avLst/>
            </a:prstGeom>
            <a:noFill/>
          </p:spPr>
          <p:txBody>
            <a:bodyPr wrap="square" rtlCol="0">
              <a:spAutoFit/>
            </a:bodyPr>
            <a:lstStyle/>
            <a:p>
              <a:pPr algn="ctr" rtl="0"/>
              <a:r>
                <a:rPr lang="pt-BR" sz="1600"/>
                <a:t>Amazon S3 Glacier</a:t>
              </a:r>
              <a:endParaRPr lang="en-US" sz="1600" dirty="0"/>
            </a:p>
          </p:txBody>
        </p:sp>
        <p:sp>
          <p:nvSpPr>
            <p:cNvPr id="36" name="TextBox 35">
              <a:extLst>
                <a:ext uri="{FF2B5EF4-FFF2-40B4-BE49-F238E27FC236}">
                  <a16:creationId xmlns:a16="http://schemas.microsoft.com/office/drawing/2014/main" id="{C7C40024-756C-884B-9938-5ECA98C8F558}"/>
                </a:ext>
              </a:extLst>
            </p:cNvPr>
            <p:cNvSpPr txBox="1"/>
            <p:nvPr/>
          </p:nvSpPr>
          <p:spPr>
            <a:xfrm>
              <a:off x="5490443" y="3079825"/>
              <a:ext cx="2301904" cy="584775"/>
            </a:xfrm>
            <a:prstGeom prst="rect">
              <a:avLst/>
            </a:prstGeom>
            <a:noFill/>
          </p:spPr>
          <p:txBody>
            <a:bodyPr wrap="square" rtlCol="0">
              <a:spAutoFit/>
            </a:bodyPr>
            <a:lstStyle>
              <a:defPPr>
                <a:defRPr lang="en-US"/>
              </a:defPPr>
              <a:lvl1pPr algn="ctr">
                <a:defRPr sz="1400">
                  <a:solidFill>
                    <a:srgbClr val="232F3D"/>
                  </a:solidFill>
                  <a:latin typeface="Amazon Ember" panose="020B0603020204020204" pitchFamily="34" charset="0"/>
                  <a:ea typeface="Amazon Ember" panose="020B0603020204020204" pitchFamily="34" charset="0"/>
                  <a:cs typeface="Amazon Ember" panose="020B0603020204020204" pitchFamily="34" charset="0"/>
                </a:defRPr>
              </a:lvl1pPr>
            </a:lstStyle>
            <a:p>
              <a:pPr rtl="0"/>
              <a:r>
                <a:rPr lang="pt-BR" sz="1600">
                  <a:latin typeface="+mn-lt"/>
                </a:rPr>
                <a:t>Amazon FSx for Windows File Server</a:t>
              </a:r>
            </a:p>
          </p:txBody>
        </p:sp>
        <p:pic>
          <p:nvPicPr>
            <p:cNvPr id="37" name="Graphic 36">
              <a:extLst>
                <a:ext uri="{FF2B5EF4-FFF2-40B4-BE49-F238E27FC236}">
                  <a16:creationId xmlns:a16="http://schemas.microsoft.com/office/drawing/2014/main" id="{B468ABD7-053B-DE43-9BC7-5A436B407920}"/>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321355" y="2418745"/>
              <a:ext cx="640080" cy="640080"/>
            </a:xfrm>
            <a:prstGeom prst="rect">
              <a:avLst/>
            </a:prstGeom>
          </p:spPr>
        </p:pic>
        <p:sp>
          <p:nvSpPr>
            <p:cNvPr id="38" name="Rectangle 37">
              <a:extLst>
                <a:ext uri="{FF2B5EF4-FFF2-40B4-BE49-F238E27FC236}">
                  <a16:creationId xmlns:a16="http://schemas.microsoft.com/office/drawing/2014/main" id="{9C648D0E-FC34-C54C-91A7-B64B4BDD7BDC}"/>
                </a:ext>
              </a:extLst>
            </p:cNvPr>
            <p:cNvSpPr/>
            <p:nvPr/>
          </p:nvSpPr>
          <p:spPr>
            <a:xfrm>
              <a:off x="606056" y="1338630"/>
              <a:ext cx="9739658" cy="243544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ysClr val="windowText" lastClr="000000"/>
                  </a:solidFill>
                </a:rPr>
                <a:t>Nuvem AWS</a:t>
              </a:r>
            </a:p>
          </p:txBody>
        </p:sp>
        <p:pic>
          <p:nvPicPr>
            <p:cNvPr id="39" name="Graphic 38">
              <a:extLst>
                <a:ext uri="{FF2B5EF4-FFF2-40B4-BE49-F238E27FC236}">
                  <a16:creationId xmlns:a16="http://schemas.microsoft.com/office/drawing/2014/main" id="{127FDB53-A0FE-634A-94AA-4456835394BE}"/>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14448" y="1338629"/>
              <a:ext cx="330200" cy="330200"/>
            </a:xfrm>
            <a:prstGeom prst="rect">
              <a:avLst/>
            </a:prstGeom>
          </p:spPr>
        </p:pic>
        <p:sp>
          <p:nvSpPr>
            <p:cNvPr id="51" name="TextBox 50">
              <a:extLst>
                <a:ext uri="{FF2B5EF4-FFF2-40B4-BE49-F238E27FC236}">
                  <a16:creationId xmlns:a16="http://schemas.microsoft.com/office/drawing/2014/main" id="{B02F1017-2D94-5544-9A5A-F9BC7381A12A}"/>
                </a:ext>
              </a:extLst>
            </p:cNvPr>
            <p:cNvSpPr txBox="1"/>
            <p:nvPr/>
          </p:nvSpPr>
          <p:spPr>
            <a:xfrm>
              <a:off x="3609053" y="5245219"/>
              <a:ext cx="1379564" cy="584775"/>
            </a:xfrm>
            <a:prstGeom prst="rect">
              <a:avLst/>
            </a:prstGeom>
            <a:noFill/>
          </p:spPr>
          <p:txBody>
            <a:bodyPr wrap="square" rtlCol="0">
              <a:spAutoFit/>
            </a:bodyPr>
            <a:lstStyle/>
            <a:p>
              <a:pPr algn="ctr" rtl="0"/>
              <a:r>
                <a:rPr lang="pt-BR" sz="1600">
                  <a:solidFill>
                    <a:schemeClr val="accent5"/>
                  </a:solidFill>
                  <a:ea typeface="Amazon Ember" panose="020B0603020204020204" pitchFamily="34" charset="0"/>
                  <a:cs typeface="Amazon Ember" panose="020B0603020204020204" pitchFamily="34" charset="0"/>
                </a:rPr>
                <a:t>Sistema de arquivos de origem</a:t>
              </a:r>
              <a:endParaRPr lang="en-US" sz="1600" dirty="0"/>
            </a:p>
          </p:txBody>
        </p:sp>
        <p:sp>
          <p:nvSpPr>
            <p:cNvPr id="52" name="Rectangle 51">
              <a:extLst>
                <a:ext uri="{FF2B5EF4-FFF2-40B4-BE49-F238E27FC236}">
                  <a16:creationId xmlns:a16="http://schemas.microsoft.com/office/drawing/2014/main" id="{5ABBAA30-CB92-A548-9059-E117CCA9B261}"/>
                </a:ext>
              </a:extLst>
            </p:cNvPr>
            <p:cNvSpPr/>
            <p:nvPr/>
          </p:nvSpPr>
          <p:spPr>
            <a:xfrm>
              <a:off x="3693066" y="4139469"/>
              <a:ext cx="2450629" cy="1919884"/>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chemeClr val="accent3"/>
                  </a:solidFill>
                  <a:latin typeface="Amazon Ember" panose="020B0603020204020204"/>
                </a:rPr>
                <a:t>Região A</a:t>
              </a:r>
              <a:endParaRPr lang="en-US" sz="1200" dirty="0">
                <a:solidFill>
                  <a:schemeClr val="accent3"/>
                </a:solidFill>
                <a:latin typeface="Amazon Ember" panose="020B0603020204020204"/>
              </a:endParaRPr>
            </a:p>
          </p:txBody>
        </p:sp>
        <p:pic>
          <p:nvPicPr>
            <p:cNvPr id="53" name="Graphic 52">
              <a:extLst>
                <a:ext uri="{FF2B5EF4-FFF2-40B4-BE49-F238E27FC236}">
                  <a16:creationId xmlns:a16="http://schemas.microsoft.com/office/drawing/2014/main" id="{16307E96-B275-3245-9A05-52CE96AE3FA5}"/>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3692597" y="4142129"/>
              <a:ext cx="330200" cy="330200"/>
            </a:xfrm>
            <a:prstGeom prst="rect">
              <a:avLst/>
            </a:prstGeom>
          </p:spPr>
        </p:pic>
        <p:cxnSp>
          <p:nvCxnSpPr>
            <p:cNvPr id="74" name="Straight Arrow Connector 73">
              <a:extLst>
                <a:ext uri="{FF2B5EF4-FFF2-40B4-BE49-F238E27FC236}">
                  <a16:creationId xmlns:a16="http://schemas.microsoft.com/office/drawing/2014/main" id="{6D1A8625-E1BD-4E40-A4B6-4DBE972A1CAC}"/>
                </a:ext>
              </a:extLst>
            </p:cNvPr>
            <p:cNvCxnSpPr>
              <a:cxnSpLocks/>
            </p:cNvCxnSpPr>
            <p:nvPr/>
          </p:nvCxnSpPr>
          <p:spPr>
            <a:xfrm>
              <a:off x="4514610" y="4978554"/>
              <a:ext cx="717856"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1E513BAB-441C-3743-8E9C-A7B5F1CC203F}"/>
                </a:ext>
              </a:extLst>
            </p:cNvPr>
            <p:cNvSpPr/>
            <p:nvPr/>
          </p:nvSpPr>
          <p:spPr>
            <a:xfrm>
              <a:off x="6249814" y="4137419"/>
              <a:ext cx="2489585" cy="1921934"/>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chemeClr val="accent3"/>
                  </a:solidFill>
                  <a:latin typeface="Amazon Ember" panose="020B0603020204020204"/>
                </a:rPr>
                <a:t>Região B</a:t>
              </a:r>
              <a:endParaRPr lang="en-US" sz="1200" dirty="0">
                <a:solidFill>
                  <a:schemeClr val="accent3"/>
                </a:solidFill>
                <a:latin typeface="Amazon Ember" panose="020B0603020204020204"/>
              </a:endParaRPr>
            </a:p>
          </p:txBody>
        </p:sp>
        <p:pic>
          <p:nvPicPr>
            <p:cNvPr id="44" name="Graphic 43">
              <a:extLst>
                <a:ext uri="{FF2B5EF4-FFF2-40B4-BE49-F238E27FC236}">
                  <a16:creationId xmlns:a16="http://schemas.microsoft.com/office/drawing/2014/main" id="{446E7E22-C1BF-BB4A-9604-73CCDA3E3577}"/>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6262852" y="4140079"/>
              <a:ext cx="330200" cy="330200"/>
            </a:xfrm>
            <a:prstGeom prst="rect">
              <a:avLst/>
            </a:prstGeom>
          </p:spPr>
        </p:pic>
        <p:cxnSp>
          <p:nvCxnSpPr>
            <p:cNvPr id="48" name="Straight Arrow Connector 47">
              <a:extLst>
                <a:ext uri="{FF2B5EF4-FFF2-40B4-BE49-F238E27FC236}">
                  <a16:creationId xmlns:a16="http://schemas.microsoft.com/office/drawing/2014/main" id="{5F81D99B-D8D5-0647-B0E6-22D44818C4CC}"/>
                </a:ext>
              </a:extLst>
            </p:cNvPr>
            <p:cNvCxnSpPr>
              <a:cxnSpLocks/>
            </p:cNvCxnSpPr>
            <p:nvPr/>
          </p:nvCxnSpPr>
          <p:spPr>
            <a:xfrm>
              <a:off x="5880159" y="4978554"/>
              <a:ext cx="717856"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rapezoid 48">
              <a:extLst>
                <a:ext uri="{FF2B5EF4-FFF2-40B4-BE49-F238E27FC236}">
                  <a16:creationId xmlns:a16="http://schemas.microsoft.com/office/drawing/2014/main" id="{9E7A7088-7787-274B-B7B3-9103A5C5D5FC}"/>
                </a:ext>
              </a:extLst>
            </p:cNvPr>
            <p:cNvSpPr/>
            <p:nvPr/>
          </p:nvSpPr>
          <p:spPr>
            <a:xfrm>
              <a:off x="3891500" y="3632632"/>
              <a:ext cx="4197983" cy="423020"/>
            </a:xfrm>
            <a:prstGeom prst="trapezoid">
              <a:avLst>
                <a:gd name="adj" fmla="val 82412"/>
              </a:avLst>
            </a:prstGeom>
            <a:pattFill prst="pct10">
              <a:fgClr>
                <a:schemeClr val="bg1">
                  <a:lumMod val="85000"/>
                  <a:shade val="30000"/>
                  <a:satMod val="11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pic>
          <p:nvPicPr>
            <p:cNvPr id="50" name="Graphic 49">
              <a:extLst>
                <a:ext uri="{FF2B5EF4-FFF2-40B4-BE49-F238E27FC236}">
                  <a16:creationId xmlns:a16="http://schemas.microsoft.com/office/drawing/2014/main" id="{888B5F95-6E5F-C843-9B5E-6642A1F4FCB1}"/>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4006175" y="4662975"/>
              <a:ext cx="584775" cy="584775"/>
            </a:xfrm>
            <a:prstGeom prst="rect">
              <a:avLst/>
            </a:prstGeom>
          </p:spPr>
        </p:pic>
        <p:sp>
          <p:nvSpPr>
            <p:cNvPr id="64" name="TextBox 63">
              <a:extLst>
                <a:ext uri="{FF2B5EF4-FFF2-40B4-BE49-F238E27FC236}">
                  <a16:creationId xmlns:a16="http://schemas.microsoft.com/office/drawing/2014/main" id="{B4C5BF34-0EC0-804D-A07D-BB5CC9168F49}"/>
                </a:ext>
              </a:extLst>
            </p:cNvPr>
            <p:cNvSpPr txBox="1"/>
            <p:nvPr/>
          </p:nvSpPr>
          <p:spPr>
            <a:xfrm>
              <a:off x="6263810" y="5227606"/>
              <a:ext cx="1505935" cy="738664"/>
            </a:xfrm>
            <a:prstGeom prst="rect">
              <a:avLst/>
            </a:prstGeom>
            <a:noFill/>
          </p:spPr>
          <p:txBody>
            <a:bodyPr wrap="square" rtlCol="0">
              <a:spAutoFit/>
            </a:bodyPr>
            <a:lstStyle/>
            <a:p>
              <a:pPr algn="ctr" rtl="0"/>
              <a:r>
                <a:rPr lang="pt-BR" sz="1400">
                  <a:solidFill>
                    <a:schemeClr val="accent5"/>
                  </a:solidFill>
                  <a:ea typeface="Amazon Ember" panose="020B0603020204020204" pitchFamily="34" charset="0"/>
                  <a:cs typeface="Amazon Ember" panose="020B0603020204020204" pitchFamily="34" charset="0"/>
                </a:rPr>
                <a:t>Sistema de arquivos EFS ou FSx de destino</a:t>
              </a:r>
              <a:endParaRPr lang="en-US" sz="1400" dirty="0"/>
            </a:p>
          </p:txBody>
        </p:sp>
        <p:pic>
          <p:nvPicPr>
            <p:cNvPr id="65" name="Graphic 64">
              <a:extLst>
                <a:ext uri="{FF2B5EF4-FFF2-40B4-BE49-F238E27FC236}">
                  <a16:creationId xmlns:a16="http://schemas.microsoft.com/office/drawing/2014/main" id="{3BC7FE9F-6556-4A41-A770-7357CEE45A3E}"/>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6660933" y="4645362"/>
              <a:ext cx="584775" cy="584775"/>
            </a:xfrm>
            <a:prstGeom prst="rect">
              <a:avLst/>
            </a:prstGeom>
          </p:spPr>
        </p:pic>
        <p:sp>
          <p:nvSpPr>
            <p:cNvPr id="66" name="TextBox 65">
              <a:extLst>
                <a:ext uri="{FF2B5EF4-FFF2-40B4-BE49-F238E27FC236}">
                  <a16:creationId xmlns:a16="http://schemas.microsoft.com/office/drawing/2014/main" id="{B2FA4BF6-8814-9B41-A1D8-5086D3387818}"/>
                </a:ext>
              </a:extLst>
            </p:cNvPr>
            <p:cNvSpPr txBox="1"/>
            <p:nvPr/>
          </p:nvSpPr>
          <p:spPr>
            <a:xfrm>
              <a:off x="4797061" y="5271745"/>
              <a:ext cx="1453118" cy="584775"/>
            </a:xfrm>
            <a:prstGeom prst="rect">
              <a:avLst/>
            </a:prstGeom>
            <a:noFill/>
          </p:spPr>
          <p:txBody>
            <a:bodyPr wrap="square" rtlCol="0">
              <a:spAutoFit/>
            </a:bodyPr>
            <a:lstStyle/>
            <a:p>
              <a:pPr algn="ctr" rtl="0"/>
              <a:r>
                <a:rPr lang="pt-BR" sz="1600"/>
                <a:t>AWS DataSync</a:t>
              </a:r>
              <a:endParaRPr lang="en-US" sz="1600" dirty="0"/>
            </a:p>
          </p:txBody>
        </p:sp>
        <p:pic>
          <p:nvPicPr>
            <p:cNvPr id="67" name="Graphic 66">
              <a:extLst>
                <a:ext uri="{FF2B5EF4-FFF2-40B4-BE49-F238E27FC236}">
                  <a16:creationId xmlns:a16="http://schemas.microsoft.com/office/drawing/2014/main" id="{86750CF1-FF2B-324C-BE5E-CB665232317D}"/>
                </a:ext>
                <a:ext uri="{C183D7F6-B498-43B3-948B-1728B52AA6E4}">
                  <adec:decorative xmlns:adec="http://schemas.microsoft.com/office/drawing/2017/decorative" xmlns="" val="1"/>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5328652" y="4740294"/>
              <a:ext cx="504925" cy="504925"/>
            </a:xfrm>
            <a:prstGeom prst="rect">
              <a:avLst/>
            </a:prstGeom>
          </p:spPr>
        </p:pic>
        <p:sp>
          <p:nvSpPr>
            <p:cNvPr id="68" name="Rectangle 67">
              <a:extLst>
                <a:ext uri="{FF2B5EF4-FFF2-40B4-BE49-F238E27FC236}">
                  <a16:creationId xmlns:a16="http://schemas.microsoft.com/office/drawing/2014/main" id="{56C4AAFE-8A48-1841-9FD6-7B49675B252B}"/>
                </a:ext>
              </a:extLst>
            </p:cNvPr>
            <p:cNvSpPr/>
            <p:nvPr/>
          </p:nvSpPr>
          <p:spPr>
            <a:xfrm>
              <a:off x="10035085" y="4139175"/>
              <a:ext cx="1866753" cy="1920177"/>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rgbClr val="5A6B86"/>
                  </a:solidFill>
                  <a:latin typeface="Amazon Ember" panose="020B0603020204020204"/>
                </a:rPr>
                <a:t>On-premises</a:t>
              </a:r>
            </a:p>
          </p:txBody>
        </p:sp>
        <p:pic>
          <p:nvPicPr>
            <p:cNvPr id="69" name="Graphic 68">
              <a:extLst>
                <a:ext uri="{FF2B5EF4-FFF2-40B4-BE49-F238E27FC236}">
                  <a16:creationId xmlns:a16="http://schemas.microsoft.com/office/drawing/2014/main" id="{78E016BC-7166-4545-9312-D5EB75EA548D}"/>
                </a:ext>
                <a:ext uri="{C183D7F6-B498-43B3-948B-1728B52AA6E4}">
                  <adec:decorative xmlns:adec="http://schemas.microsoft.com/office/drawing/2017/decorative" xmlns="" val="1"/>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10035085" y="4159187"/>
              <a:ext cx="330200" cy="330200"/>
            </a:xfrm>
            <a:prstGeom prst="rect">
              <a:avLst/>
            </a:prstGeom>
          </p:spPr>
        </p:pic>
        <p:cxnSp>
          <p:nvCxnSpPr>
            <p:cNvPr id="70" name="Straight Arrow Connector 69">
              <a:extLst>
                <a:ext uri="{FF2B5EF4-FFF2-40B4-BE49-F238E27FC236}">
                  <a16:creationId xmlns:a16="http://schemas.microsoft.com/office/drawing/2014/main" id="{97CE4D40-2358-4D49-AD73-0BE83B256FF0}"/>
                </a:ext>
              </a:extLst>
            </p:cNvPr>
            <p:cNvCxnSpPr>
              <a:cxnSpLocks/>
              <a:stCxn id="72" idx="1"/>
            </p:cNvCxnSpPr>
            <p:nvPr/>
          </p:nvCxnSpPr>
          <p:spPr>
            <a:xfrm flipH="1" flipV="1">
              <a:off x="7358076" y="4978555"/>
              <a:ext cx="631360" cy="6578"/>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47887B74-B37D-E342-BBCC-FD2C208AF812}"/>
                </a:ext>
              </a:extLst>
            </p:cNvPr>
            <p:cNvSpPr txBox="1"/>
            <p:nvPr/>
          </p:nvSpPr>
          <p:spPr>
            <a:xfrm>
              <a:off x="7505971" y="5264121"/>
              <a:ext cx="1453118" cy="584775"/>
            </a:xfrm>
            <a:prstGeom prst="rect">
              <a:avLst/>
            </a:prstGeom>
            <a:noFill/>
          </p:spPr>
          <p:txBody>
            <a:bodyPr wrap="square" rtlCol="0">
              <a:spAutoFit/>
            </a:bodyPr>
            <a:lstStyle/>
            <a:p>
              <a:pPr algn="ctr" rtl="0"/>
              <a:r>
                <a:rPr lang="pt-BR" sz="1600"/>
                <a:t>AWS DataSync</a:t>
              </a:r>
              <a:endParaRPr lang="en-US" sz="1600" dirty="0"/>
            </a:p>
          </p:txBody>
        </p:sp>
        <p:pic>
          <p:nvPicPr>
            <p:cNvPr id="72" name="Graphic 71">
              <a:extLst>
                <a:ext uri="{FF2B5EF4-FFF2-40B4-BE49-F238E27FC236}">
                  <a16:creationId xmlns:a16="http://schemas.microsoft.com/office/drawing/2014/main" id="{E7299F02-3612-0947-B19E-D4B457E36394}"/>
                </a:ext>
                <a:ext uri="{C183D7F6-B498-43B3-948B-1728B52AA6E4}">
                  <adec:decorative xmlns:adec="http://schemas.microsoft.com/office/drawing/2017/decorative" xmlns="" val="1"/>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7989436" y="4732670"/>
              <a:ext cx="504925" cy="504925"/>
            </a:xfrm>
            <a:prstGeom prst="rect">
              <a:avLst/>
            </a:prstGeom>
          </p:spPr>
        </p:pic>
        <p:sp>
          <p:nvSpPr>
            <p:cNvPr id="73" name="TextBox 72">
              <a:extLst>
                <a:ext uri="{FF2B5EF4-FFF2-40B4-BE49-F238E27FC236}">
                  <a16:creationId xmlns:a16="http://schemas.microsoft.com/office/drawing/2014/main" id="{A91D6479-CB92-CE48-85A3-B33F53F8C1A3}"/>
                </a:ext>
              </a:extLst>
            </p:cNvPr>
            <p:cNvSpPr txBox="1"/>
            <p:nvPr/>
          </p:nvSpPr>
          <p:spPr>
            <a:xfrm>
              <a:off x="10196569" y="5265616"/>
              <a:ext cx="1379564" cy="584775"/>
            </a:xfrm>
            <a:prstGeom prst="rect">
              <a:avLst/>
            </a:prstGeom>
            <a:noFill/>
          </p:spPr>
          <p:txBody>
            <a:bodyPr wrap="square" rtlCol="0">
              <a:spAutoFit/>
            </a:bodyPr>
            <a:lstStyle/>
            <a:p>
              <a:pPr algn="ctr" rtl="0"/>
              <a:r>
                <a:rPr lang="pt-BR" sz="1600">
                  <a:solidFill>
                    <a:schemeClr val="accent5"/>
                  </a:solidFill>
                  <a:ea typeface="Amazon Ember" panose="020B0603020204020204" pitchFamily="34" charset="0"/>
                  <a:cs typeface="Amazon Ember" panose="020B0603020204020204" pitchFamily="34" charset="0"/>
                </a:rPr>
                <a:t>Sistema de arquivos de origem</a:t>
              </a:r>
              <a:endParaRPr lang="en-US" sz="1600" dirty="0"/>
            </a:p>
          </p:txBody>
        </p:sp>
        <p:cxnSp>
          <p:nvCxnSpPr>
            <p:cNvPr id="76" name="Straight Arrow Connector 75">
              <a:extLst>
                <a:ext uri="{FF2B5EF4-FFF2-40B4-BE49-F238E27FC236}">
                  <a16:creationId xmlns:a16="http://schemas.microsoft.com/office/drawing/2014/main" id="{AD4421C7-A493-1C48-B61F-CE927EB408FF}"/>
                </a:ext>
              </a:extLst>
            </p:cNvPr>
            <p:cNvCxnSpPr>
              <a:cxnSpLocks/>
            </p:cNvCxnSpPr>
            <p:nvPr/>
          </p:nvCxnSpPr>
          <p:spPr>
            <a:xfrm flipH="1">
              <a:off x="8588962" y="4975021"/>
              <a:ext cx="169960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52E1806C-69B8-1044-A60E-969D88BA1831}"/>
                </a:ext>
              </a:extLst>
            </p:cNvPr>
            <p:cNvSpPr txBox="1"/>
            <p:nvPr/>
          </p:nvSpPr>
          <p:spPr>
            <a:xfrm>
              <a:off x="8785104" y="5264121"/>
              <a:ext cx="1220444" cy="830997"/>
            </a:xfrm>
            <a:prstGeom prst="rect">
              <a:avLst/>
            </a:prstGeom>
            <a:noFill/>
          </p:spPr>
          <p:txBody>
            <a:bodyPr wrap="square" rtlCol="0">
              <a:spAutoFit/>
            </a:bodyPr>
            <a:lstStyle/>
            <a:p>
              <a:pPr algn="ctr" rtl="0"/>
              <a:r>
                <a:rPr lang="pt-BR" sz="1600"/>
                <a:t>AWS Direct Connect (opcional)</a:t>
              </a:r>
            </a:p>
          </p:txBody>
        </p:sp>
        <p:pic>
          <p:nvPicPr>
            <p:cNvPr id="78" name="Graphic 77">
              <a:extLst>
                <a:ext uri="{FF2B5EF4-FFF2-40B4-BE49-F238E27FC236}">
                  <a16:creationId xmlns:a16="http://schemas.microsoft.com/office/drawing/2014/main" id="{C6C98454-C53E-6C4A-AD7C-DF975D4DC0CC}"/>
                </a:ext>
                <a:ext uri="{C183D7F6-B498-43B3-948B-1728B52AA6E4}">
                  <adec:decorative xmlns:adec="http://schemas.microsoft.com/office/drawing/2017/decorative" xmlns="" val="1"/>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9143866" y="4717830"/>
              <a:ext cx="502920" cy="502920"/>
            </a:xfrm>
            <a:prstGeom prst="rect">
              <a:avLst/>
            </a:prstGeom>
          </p:spPr>
        </p:pic>
        <p:pic>
          <p:nvPicPr>
            <p:cNvPr id="15" name="Picture 14">
              <a:extLst>
                <a:ext uri="{FF2B5EF4-FFF2-40B4-BE49-F238E27FC236}">
                  <a16:creationId xmlns:a16="http://schemas.microsoft.com/office/drawing/2014/main" id="{BA94889B-5FBB-8347-88BC-3B182AD727AD}"/>
                </a:ext>
                <a:ext uri="{C183D7F6-B498-43B3-948B-1728B52AA6E4}">
                  <adec:decorative xmlns:adec="http://schemas.microsoft.com/office/drawing/2017/decorative" xmlns="" val="1"/>
                </a:ext>
              </a:extLst>
            </p:cNvPr>
            <p:cNvPicPr>
              <a:picLocks noChangeAspect="1"/>
            </p:cNvPicPr>
            <p:nvPr/>
          </p:nvPicPr>
          <p:blipFill>
            <a:blip r:embed="rId28"/>
            <a:stretch>
              <a:fillRect/>
            </a:stretch>
          </p:blipFill>
          <p:spPr>
            <a:xfrm>
              <a:off x="10436642" y="4574362"/>
              <a:ext cx="838200" cy="762000"/>
            </a:xfrm>
            <a:prstGeom prst="rect">
              <a:avLst/>
            </a:prstGeom>
          </p:spPr>
        </p:pic>
        <p:sp>
          <p:nvSpPr>
            <p:cNvPr id="80" name="Rectangle 79">
              <a:extLst>
                <a:ext uri="{FF2B5EF4-FFF2-40B4-BE49-F238E27FC236}">
                  <a16:creationId xmlns:a16="http://schemas.microsoft.com/office/drawing/2014/main" id="{3734AB01-EF1F-5644-807A-DB0BBDB9EB94}"/>
                </a:ext>
              </a:extLst>
            </p:cNvPr>
            <p:cNvSpPr/>
            <p:nvPr/>
          </p:nvSpPr>
          <p:spPr>
            <a:xfrm>
              <a:off x="647026" y="1752042"/>
              <a:ext cx="3375259" cy="188699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grpSp>
      <p:sp>
        <p:nvSpPr>
          <p:cNvPr id="9" name="Content Placeholder 8">
            <a:extLst>
              <a:ext uri="{FF2B5EF4-FFF2-40B4-BE49-F238E27FC236}">
                <a16:creationId xmlns:a16="http://schemas.microsoft.com/office/drawing/2014/main" id="{734027EE-6C95-F34F-A347-AEE2FF10EEA2}"/>
              </a:ext>
            </a:extLst>
          </p:cNvPr>
          <p:cNvSpPr>
            <a:spLocks noGrp="1"/>
          </p:cNvSpPr>
          <p:nvPr>
            <p:ph idx="1"/>
          </p:nvPr>
        </p:nvSpPr>
        <p:spPr>
          <a:xfrm>
            <a:off x="232285" y="3863989"/>
            <a:ext cx="3280581" cy="2435446"/>
          </a:xfrm>
        </p:spPr>
        <p:txBody>
          <a:bodyPr rtlCol="0"/>
          <a:lstStyle/>
          <a:p>
            <a:pPr rtl="0"/>
            <a:r>
              <a:rPr lang="pt-BR" sz="2000">
                <a:latin typeface="+mn-lt"/>
              </a:rPr>
              <a:t>Replique os sistemas de arquivos EFS ou FSx for Windows File Server em diferentes regiões</a:t>
            </a:r>
          </a:p>
          <a:p>
            <a:pPr rtl="0"/>
            <a:r>
              <a:rPr lang="pt-BR" sz="2000">
                <a:latin typeface="+mn-lt"/>
              </a:rPr>
              <a:t>Replique os sistemas de arquivos on-premises na nuvem</a:t>
            </a:r>
            <a:endParaRPr lang="en-US" sz="1200" dirty="0">
              <a:latin typeface="+mn-lt"/>
            </a:endParaRPr>
          </a:p>
        </p:txBody>
      </p:sp>
      <p:sp>
        <p:nvSpPr>
          <p:cNvPr id="75" name="Rectangle 74">
            <a:extLst>
              <a:ext uri="{FF2B5EF4-FFF2-40B4-BE49-F238E27FC236}">
                <a16:creationId xmlns:a16="http://schemas.microsoft.com/office/drawing/2014/main" id="{17BCF325-7218-1940-90D1-208064528404}"/>
              </a:ext>
            </a:extLst>
          </p:cNvPr>
          <p:cNvSpPr/>
          <p:nvPr/>
        </p:nvSpPr>
        <p:spPr>
          <a:xfrm>
            <a:off x="7792347" y="1771421"/>
            <a:ext cx="2544336" cy="186909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spTree>
    <p:custDataLst>
      <p:tags r:id="rId1"/>
    </p:custDataLst>
    <p:extLst>
      <p:ext uri="{BB962C8B-B14F-4D97-AF65-F5344CB8AC3E}">
        <p14:creationId xmlns:p14="http://schemas.microsoft.com/office/powerpoint/2010/main" val="972376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0F408-DF38-D249-A4D9-44DB5CBDE568}"/>
              </a:ext>
            </a:extLst>
          </p:cNvPr>
          <p:cNvSpPr>
            <a:spLocks noGrp="1"/>
          </p:cNvSpPr>
          <p:nvPr>
            <p:ph type="title"/>
          </p:nvPr>
        </p:nvSpPr>
        <p:spPr>
          <a:xfrm>
            <a:off x="419100" y="365125"/>
            <a:ext cx="9034182" cy="474119"/>
          </a:xfrm>
        </p:spPr>
        <p:txBody>
          <a:bodyPr rtlCol="0"/>
          <a:lstStyle/>
          <a:p>
            <a:pPr rtl="0"/>
            <a:r>
              <a:rPr lang="pt-BR" sz="3600"/>
              <a:t>A capacidade computacional deve ser rapidamente recuperável</a:t>
            </a:r>
          </a:p>
        </p:txBody>
      </p:sp>
      <p:sp>
        <p:nvSpPr>
          <p:cNvPr id="21" name="Rectangle 20">
            <a:extLst>
              <a:ext uri="{FF2B5EF4-FFF2-40B4-BE49-F238E27FC236}">
                <a16:creationId xmlns:a16="http://schemas.microsoft.com/office/drawing/2014/main" id="{516C6639-7767-FA46-8604-BA55D261C8F3}"/>
              </a:ext>
            </a:extLst>
          </p:cNvPr>
          <p:cNvSpPr/>
          <p:nvPr/>
        </p:nvSpPr>
        <p:spPr>
          <a:xfrm>
            <a:off x="1698804" y="1507756"/>
            <a:ext cx="8723863" cy="430887"/>
          </a:xfrm>
          <a:prstGeom prst="rect">
            <a:avLst/>
          </a:prstGeom>
        </p:spPr>
        <p:txBody>
          <a:bodyPr wrap="none" rtlCol="0">
            <a:spAutoFit/>
          </a:bodyPr>
          <a:lstStyle/>
          <a:p>
            <a:pPr rtl="0">
              <a:spcAft>
                <a:spcPts val="1800"/>
              </a:spcAft>
            </a:pPr>
            <a:r>
              <a:rPr lang="pt-BR" sz="2200">
                <a:solidFill>
                  <a:schemeClr val="accent5"/>
                </a:solidFill>
                <a:latin typeface="Amazon Ember" panose="02000000000000000000" pitchFamily="2" charset="0"/>
                <a:ea typeface="Amazon Ember" panose="02000000000000000000" pitchFamily="2" charset="0"/>
                <a:cs typeface="Amazon Ember" panose="020B0603020204020204" pitchFamily="34" charset="0"/>
              </a:rPr>
              <a:t>Obtenha e inicialize novas instâncias de servidor ou contêineres em minutos</a:t>
            </a:r>
          </a:p>
        </p:txBody>
      </p:sp>
      <p:grpSp>
        <p:nvGrpSpPr>
          <p:cNvPr id="10" name="Group 9" descr="Custom AMIs are used to launch instances into an EC2 Auto Scaling group.">
            <a:extLst>
              <a:ext uri="{FF2B5EF4-FFF2-40B4-BE49-F238E27FC236}">
                <a16:creationId xmlns:a16="http://schemas.microsoft.com/office/drawing/2014/main" id="{2AA8416E-A4E6-0340-8C62-A752A10F710A}"/>
              </a:ext>
            </a:extLst>
          </p:cNvPr>
          <p:cNvGrpSpPr/>
          <p:nvPr/>
        </p:nvGrpSpPr>
        <p:grpSpPr>
          <a:xfrm>
            <a:off x="224590" y="2129228"/>
            <a:ext cx="5643775" cy="3989374"/>
            <a:chOff x="224590" y="2129228"/>
            <a:chExt cx="5643775" cy="3989374"/>
          </a:xfrm>
        </p:grpSpPr>
        <p:grpSp>
          <p:nvGrpSpPr>
            <p:cNvPr id="8" name="Group 7">
              <a:extLst>
                <a:ext uri="{FF2B5EF4-FFF2-40B4-BE49-F238E27FC236}">
                  <a16:creationId xmlns:a16="http://schemas.microsoft.com/office/drawing/2014/main" id="{87155BC1-71B4-CE43-B9E1-7133D0D85DC9}"/>
                </a:ext>
              </a:extLst>
            </p:cNvPr>
            <p:cNvGrpSpPr/>
            <p:nvPr/>
          </p:nvGrpSpPr>
          <p:grpSpPr>
            <a:xfrm>
              <a:off x="904875" y="2129228"/>
              <a:ext cx="4963490" cy="3989374"/>
              <a:chOff x="904875" y="2129228"/>
              <a:chExt cx="4963490" cy="3989374"/>
            </a:xfrm>
          </p:grpSpPr>
          <p:grpSp>
            <p:nvGrpSpPr>
              <p:cNvPr id="22" name="Group 21">
                <a:extLst>
                  <a:ext uri="{FF2B5EF4-FFF2-40B4-BE49-F238E27FC236}">
                    <a16:creationId xmlns:a16="http://schemas.microsoft.com/office/drawing/2014/main" id="{41E33F31-C374-914D-8000-640103D0E6CF}"/>
                  </a:ext>
                </a:extLst>
              </p:cNvPr>
              <p:cNvGrpSpPr/>
              <p:nvPr/>
            </p:nvGrpSpPr>
            <p:grpSpPr>
              <a:xfrm>
                <a:off x="904875" y="2840428"/>
                <a:ext cx="4610189" cy="3278174"/>
                <a:chOff x="77557" y="2222825"/>
                <a:chExt cx="4610189" cy="3278174"/>
              </a:xfrm>
            </p:grpSpPr>
            <p:cxnSp>
              <p:nvCxnSpPr>
                <p:cNvPr id="6" name="Straight Connector 5">
                  <a:extLst>
                    <a:ext uri="{FF2B5EF4-FFF2-40B4-BE49-F238E27FC236}">
                      <a16:creationId xmlns:a16="http://schemas.microsoft.com/office/drawing/2014/main" id="{A8F1CA54-0E57-2D44-BCF6-B28DA6A918F5}"/>
                    </a:ext>
                  </a:extLst>
                </p:cNvPr>
                <p:cNvCxnSpPr>
                  <a:cxnSpLocks/>
                  <a:stCxn id="39" idx="2"/>
                  <a:endCxn id="38" idx="0"/>
                </p:cNvCxnSpPr>
                <p:nvPr/>
              </p:nvCxnSpPr>
              <p:spPr>
                <a:xfrm>
                  <a:off x="3140177" y="2222825"/>
                  <a:ext cx="20657" cy="183181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EFAC60A-B8DA-E242-BFAF-FCC5278B8267}"/>
                    </a:ext>
                  </a:extLst>
                </p:cNvPr>
                <p:cNvSpPr txBox="1"/>
                <p:nvPr/>
              </p:nvSpPr>
              <p:spPr>
                <a:xfrm>
                  <a:off x="77557" y="2998336"/>
                  <a:ext cx="2983519" cy="646331"/>
                </a:xfrm>
                <a:prstGeom prst="rect">
                  <a:avLst/>
                </a:prstGeom>
                <a:noFill/>
              </p:spPr>
              <p:txBody>
                <a:bodyPr wrap="square" rtlCol="0">
                  <a:spAutoFit/>
                </a:bodyPr>
                <a:lstStyle/>
                <a:p>
                  <a:pPr algn="r" rtl="0"/>
                  <a:r>
                    <a:rPr lang="pt-BR">
                      <a:ea typeface="Amazon Ember Light" panose="020B0403020204020204" pitchFamily="34" charset="0"/>
                      <a:cs typeface="Amazon Ember Light" panose="020B0403020204020204" pitchFamily="34" charset="0"/>
                    </a:rPr>
                    <a:t>Personalize as AMIs </a:t>
                  </a:r>
                  <a:r>
                    <a:rPr lang="pt-BR"/>
                    <a:t>(Amazon Machine Images)</a:t>
                  </a:r>
                </a:p>
              </p:txBody>
            </p:sp>
            <p:sp>
              <p:nvSpPr>
                <p:cNvPr id="23" name="Rounded Rectangle 22">
                  <a:extLst>
                    <a:ext uri="{FF2B5EF4-FFF2-40B4-BE49-F238E27FC236}">
                      <a16:creationId xmlns:a16="http://schemas.microsoft.com/office/drawing/2014/main" id="{1C540206-31E7-CF49-BC55-3D3439C54BFD}"/>
                    </a:ext>
                  </a:extLst>
                </p:cNvPr>
                <p:cNvSpPr/>
                <p:nvPr/>
              </p:nvSpPr>
              <p:spPr>
                <a:xfrm>
                  <a:off x="1592609" y="4609925"/>
                  <a:ext cx="3095137" cy="891074"/>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dirty="0">
                    <a:solidFill>
                      <a:schemeClr val="tx1"/>
                    </a:solidFill>
                    <a:cs typeface="Helvetica Neue"/>
                  </a:endParaRPr>
                </a:p>
              </p:txBody>
            </p:sp>
          </p:grpSp>
          <p:pic>
            <p:nvPicPr>
              <p:cNvPr id="28" name="Graphic 27">
                <a:extLst>
                  <a:ext uri="{FF2B5EF4-FFF2-40B4-BE49-F238E27FC236}">
                    <a16:creationId xmlns:a16="http://schemas.microsoft.com/office/drawing/2014/main" id="{788E8225-41F7-F646-8083-B7DE8F3CA18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120086" y="3777573"/>
                <a:ext cx="660527" cy="660527"/>
              </a:xfrm>
              <a:prstGeom prst="rect">
                <a:avLst/>
              </a:prstGeom>
            </p:spPr>
          </p:pic>
          <p:pic>
            <p:nvPicPr>
              <p:cNvPr id="35" name="Graphic 34">
                <a:extLst>
                  <a:ext uri="{FF2B5EF4-FFF2-40B4-BE49-F238E27FC236}">
                    <a16:creationId xmlns:a16="http://schemas.microsoft.com/office/drawing/2014/main" id="{C0767E4C-C267-A847-A625-1C62FC496E2E}"/>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687716" y="5487116"/>
                <a:ext cx="469900" cy="469900"/>
              </a:xfrm>
              <a:prstGeom prst="rect">
                <a:avLst/>
              </a:prstGeom>
            </p:spPr>
          </p:pic>
          <p:pic>
            <p:nvPicPr>
              <p:cNvPr id="36" name="Graphic 35">
                <a:extLst>
                  <a:ext uri="{FF2B5EF4-FFF2-40B4-BE49-F238E27FC236}">
                    <a16:creationId xmlns:a16="http://schemas.microsoft.com/office/drawing/2014/main" id="{836BF740-CA4E-BB4A-A8A8-66837F12F8C3}"/>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732545" y="5496799"/>
                <a:ext cx="469900" cy="469900"/>
              </a:xfrm>
              <a:prstGeom prst="rect">
                <a:avLst/>
              </a:prstGeom>
            </p:spPr>
          </p:pic>
          <p:pic>
            <p:nvPicPr>
              <p:cNvPr id="37" name="Graphic 36">
                <a:extLst>
                  <a:ext uri="{FF2B5EF4-FFF2-40B4-BE49-F238E27FC236}">
                    <a16:creationId xmlns:a16="http://schemas.microsoft.com/office/drawing/2014/main" id="{C09F1E3C-4BD3-6941-9C82-8FAD3D9E419B}"/>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814815" y="5487116"/>
                <a:ext cx="469900" cy="469900"/>
              </a:xfrm>
              <a:prstGeom prst="rect">
                <a:avLst/>
              </a:prstGeom>
            </p:spPr>
          </p:pic>
          <p:pic>
            <p:nvPicPr>
              <p:cNvPr id="38" name="Graphic 37">
                <a:extLst>
                  <a:ext uri="{FF2B5EF4-FFF2-40B4-BE49-F238E27FC236}">
                    <a16:creationId xmlns:a16="http://schemas.microsoft.com/office/drawing/2014/main" id="{6CB72A17-F685-7547-A17D-6D92E42BE848}"/>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593049" y="4672238"/>
                <a:ext cx="790206" cy="790206"/>
              </a:xfrm>
              <a:prstGeom prst="rect">
                <a:avLst/>
              </a:prstGeom>
            </p:spPr>
          </p:pic>
          <p:pic>
            <p:nvPicPr>
              <p:cNvPr id="39" name="Graphic 38">
                <a:extLst>
                  <a:ext uri="{FF2B5EF4-FFF2-40B4-BE49-F238E27FC236}">
                    <a16:creationId xmlns:a16="http://schemas.microsoft.com/office/drawing/2014/main" id="{748CA069-0E5B-6741-BD18-B3ADDD4A029E}"/>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611895" y="2129228"/>
                <a:ext cx="711200" cy="711200"/>
              </a:xfrm>
              <a:prstGeom prst="rect">
                <a:avLst/>
              </a:prstGeom>
            </p:spPr>
          </p:pic>
          <p:sp>
            <p:nvSpPr>
              <p:cNvPr id="41" name="TextBox 40">
                <a:extLst>
                  <a:ext uri="{FF2B5EF4-FFF2-40B4-BE49-F238E27FC236}">
                    <a16:creationId xmlns:a16="http://schemas.microsoft.com/office/drawing/2014/main" id="{A327B6D6-6821-5247-88E3-FBBCF50050ED}"/>
                  </a:ext>
                </a:extLst>
              </p:cNvPr>
              <p:cNvSpPr txBox="1"/>
              <p:nvPr/>
            </p:nvSpPr>
            <p:spPr>
              <a:xfrm>
                <a:off x="4292137" y="2168260"/>
                <a:ext cx="1576228" cy="369332"/>
              </a:xfrm>
              <a:prstGeom prst="rect">
                <a:avLst/>
              </a:prstGeom>
              <a:noFill/>
            </p:spPr>
            <p:txBody>
              <a:bodyPr wrap="square" rtlCol="0">
                <a:spAutoFit/>
              </a:bodyPr>
              <a:lstStyle/>
              <a:p>
                <a:pPr rtl="0"/>
                <a:r>
                  <a:rPr lang="pt-BR">
                    <a:ea typeface="Amazon Ember Light" panose="020B0403020204020204" pitchFamily="34" charset="0"/>
                    <a:cs typeface="Amazon Ember Light" panose="020B0403020204020204" pitchFamily="34" charset="0"/>
                  </a:rPr>
                  <a:t>Amazon EC2</a:t>
                </a:r>
              </a:p>
            </p:txBody>
          </p:sp>
        </p:grpSp>
        <p:sp>
          <p:nvSpPr>
            <p:cNvPr id="49" name="TextBox 48">
              <a:extLst>
                <a:ext uri="{FF2B5EF4-FFF2-40B4-BE49-F238E27FC236}">
                  <a16:creationId xmlns:a16="http://schemas.microsoft.com/office/drawing/2014/main" id="{8575609E-FD84-0D43-A151-30C59586A8CE}"/>
                </a:ext>
              </a:extLst>
            </p:cNvPr>
            <p:cNvSpPr txBox="1"/>
            <p:nvPr/>
          </p:nvSpPr>
          <p:spPr>
            <a:xfrm>
              <a:off x="224590" y="4815311"/>
              <a:ext cx="3437044" cy="369332"/>
            </a:xfrm>
            <a:prstGeom prst="rect">
              <a:avLst/>
            </a:prstGeom>
            <a:noFill/>
          </p:spPr>
          <p:txBody>
            <a:bodyPr wrap="square" rtlCol="0">
              <a:spAutoFit/>
            </a:bodyPr>
            <a:lstStyle/>
            <a:p>
              <a:pPr algn="r" rtl="0"/>
              <a:r>
                <a:rPr lang="pt-BR">
                  <a:ea typeface="Amazon Ember Light" panose="020B0403020204020204" pitchFamily="34" charset="0"/>
                  <a:cs typeface="Amazon Ember Light" panose="020B0403020204020204" pitchFamily="34" charset="0"/>
                </a:rPr>
                <a:t>Grupo de Auto Scaling do EC2</a:t>
              </a:r>
            </a:p>
          </p:txBody>
        </p:sp>
      </p:grpSp>
      <p:grpSp>
        <p:nvGrpSpPr>
          <p:cNvPr id="9" name="Group 8" descr="Custom container images are used to launch containers into an ECS cluster.">
            <a:extLst>
              <a:ext uri="{FF2B5EF4-FFF2-40B4-BE49-F238E27FC236}">
                <a16:creationId xmlns:a16="http://schemas.microsoft.com/office/drawing/2014/main" id="{BD885711-7AC8-3942-9935-4CE8A42A12F3}"/>
              </a:ext>
            </a:extLst>
          </p:cNvPr>
          <p:cNvGrpSpPr/>
          <p:nvPr/>
        </p:nvGrpSpPr>
        <p:grpSpPr>
          <a:xfrm>
            <a:off x="6172200" y="2146255"/>
            <a:ext cx="4820285" cy="4044119"/>
            <a:chOff x="6172200" y="2146255"/>
            <a:chExt cx="4820285" cy="4044119"/>
          </a:xfrm>
        </p:grpSpPr>
        <p:grpSp>
          <p:nvGrpSpPr>
            <p:cNvPr id="30" name="Group 29">
              <a:extLst>
                <a:ext uri="{FF2B5EF4-FFF2-40B4-BE49-F238E27FC236}">
                  <a16:creationId xmlns:a16="http://schemas.microsoft.com/office/drawing/2014/main" id="{27607139-51FD-0246-B307-46AC5BD4BD3D}"/>
                </a:ext>
              </a:extLst>
            </p:cNvPr>
            <p:cNvGrpSpPr/>
            <p:nvPr/>
          </p:nvGrpSpPr>
          <p:grpSpPr>
            <a:xfrm>
              <a:off x="6172200" y="2708476"/>
              <a:ext cx="2657262" cy="3481898"/>
              <a:chOff x="7645847" y="2708476"/>
              <a:chExt cx="2657262" cy="3481898"/>
            </a:xfrm>
          </p:grpSpPr>
          <p:cxnSp>
            <p:nvCxnSpPr>
              <p:cNvPr id="34" name="Straight Connector 33">
                <a:extLst>
                  <a:ext uri="{FF2B5EF4-FFF2-40B4-BE49-F238E27FC236}">
                    <a16:creationId xmlns:a16="http://schemas.microsoft.com/office/drawing/2014/main" id="{CF7BF936-C38A-B944-92FD-6CE18238E69D}"/>
                  </a:ext>
                </a:extLst>
              </p:cNvPr>
              <p:cNvCxnSpPr>
                <a:cxnSpLocks/>
              </p:cNvCxnSpPr>
              <p:nvPr/>
            </p:nvCxnSpPr>
            <p:spPr>
              <a:xfrm>
                <a:off x="9452714" y="2708476"/>
                <a:ext cx="0" cy="2147973"/>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1A0875E2-2D1B-B142-BF3D-9F4F9EAE02F9}"/>
                  </a:ext>
                </a:extLst>
              </p:cNvPr>
              <p:cNvSpPr/>
              <p:nvPr/>
            </p:nvSpPr>
            <p:spPr>
              <a:xfrm>
                <a:off x="8660253" y="4856449"/>
                <a:ext cx="1642856" cy="1333925"/>
              </a:xfrm>
              <a:prstGeom prst="roundRect">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3" name="TextBox 32">
                <a:extLst>
                  <a:ext uri="{FF2B5EF4-FFF2-40B4-BE49-F238E27FC236}">
                    <a16:creationId xmlns:a16="http://schemas.microsoft.com/office/drawing/2014/main" id="{19F756AA-C2A1-6540-BD87-0EC4EBD8A99A}"/>
                  </a:ext>
                </a:extLst>
              </p:cNvPr>
              <p:cNvSpPr txBox="1"/>
              <p:nvPr/>
            </p:nvSpPr>
            <p:spPr>
              <a:xfrm>
                <a:off x="7645847" y="3615939"/>
                <a:ext cx="1806867" cy="923330"/>
              </a:xfrm>
              <a:prstGeom prst="rect">
                <a:avLst/>
              </a:prstGeom>
              <a:noFill/>
            </p:spPr>
            <p:txBody>
              <a:bodyPr wrap="square" rtlCol="0">
                <a:spAutoFit/>
              </a:bodyPr>
              <a:lstStyle/>
              <a:p>
                <a:pPr algn="r" rtl="0"/>
                <a:r>
                  <a:rPr lang="pt-BR">
                    <a:ea typeface="Amazon Ember Light" panose="020B0403020204020204" pitchFamily="34" charset="0"/>
                    <a:cs typeface="Amazon Ember Light" panose="020B0403020204020204" pitchFamily="34" charset="0"/>
                  </a:rPr>
                  <a:t>Personalize as imagens de contêiner</a:t>
                </a:r>
              </a:p>
            </p:txBody>
          </p:sp>
        </p:grpSp>
        <p:pic>
          <p:nvPicPr>
            <p:cNvPr id="40" name="Graphic 39">
              <a:extLst>
                <a:ext uri="{FF2B5EF4-FFF2-40B4-BE49-F238E27FC236}">
                  <a16:creationId xmlns:a16="http://schemas.microsoft.com/office/drawing/2014/main" id="{EC8BA994-99DD-1C44-BCDD-18D385A5E5BF}"/>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623467" y="2146255"/>
              <a:ext cx="711200" cy="711200"/>
            </a:xfrm>
            <a:prstGeom prst="rect">
              <a:avLst/>
            </a:prstGeom>
          </p:spPr>
        </p:pic>
        <p:sp>
          <p:nvSpPr>
            <p:cNvPr id="42" name="TextBox 41">
              <a:extLst>
                <a:ext uri="{FF2B5EF4-FFF2-40B4-BE49-F238E27FC236}">
                  <a16:creationId xmlns:a16="http://schemas.microsoft.com/office/drawing/2014/main" id="{B0DA08A9-29EC-C547-B7A3-22672E3D1527}"/>
                </a:ext>
              </a:extLst>
            </p:cNvPr>
            <p:cNvSpPr txBox="1"/>
            <p:nvPr/>
          </p:nvSpPr>
          <p:spPr>
            <a:xfrm>
              <a:off x="8314010" y="2160521"/>
              <a:ext cx="2342863" cy="923330"/>
            </a:xfrm>
            <a:prstGeom prst="rect">
              <a:avLst/>
            </a:prstGeom>
            <a:noFill/>
          </p:spPr>
          <p:txBody>
            <a:bodyPr wrap="square" rtlCol="0">
              <a:spAutoFit/>
            </a:bodyPr>
            <a:lstStyle/>
            <a:p>
              <a:pPr rtl="0"/>
              <a:r>
                <a:rPr lang="pt-BR">
                  <a:ea typeface="Amazon Ember Light" panose="020B0403020204020204" pitchFamily="34" charset="0"/>
                  <a:cs typeface="Amazon Ember Light" panose="020B0403020204020204" pitchFamily="34" charset="0"/>
                </a:rPr>
                <a:t>Amazon Elastic Container Service (Amazon ECS)</a:t>
              </a:r>
            </a:p>
          </p:txBody>
        </p:sp>
        <p:pic>
          <p:nvPicPr>
            <p:cNvPr id="43" name="Graphic 42">
              <a:extLst>
                <a:ext uri="{FF2B5EF4-FFF2-40B4-BE49-F238E27FC236}">
                  <a16:creationId xmlns:a16="http://schemas.microsoft.com/office/drawing/2014/main" id="{1AF01625-80F4-B845-ABB2-46EE776A85C5}"/>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8141474" y="3777572"/>
              <a:ext cx="630053" cy="630053"/>
            </a:xfrm>
            <a:prstGeom prst="rect">
              <a:avLst/>
            </a:prstGeom>
          </p:spPr>
        </p:pic>
        <p:pic>
          <p:nvPicPr>
            <p:cNvPr id="44" name="Graphic 43">
              <a:extLst>
                <a:ext uri="{FF2B5EF4-FFF2-40B4-BE49-F238E27FC236}">
                  <a16:creationId xmlns:a16="http://schemas.microsoft.com/office/drawing/2014/main" id="{25CC3736-4468-A140-A238-95565C28E621}"/>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7412944" y="5041647"/>
              <a:ext cx="548640" cy="548640"/>
            </a:xfrm>
            <a:prstGeom prst="rect">
              <a:avLst/>
            </a:prstGeom>
          </p:spPr>
        </p:pic>
        <p:pic>
          <p:nvPicPr>
            <p:cNvPr id="45" name="Graphic 44">
              <a:extLst>
                <a:ext uri="{FF2B5EF4-FFF2-40B4-BE49-F238E27FC236}">
                  <a16:creationId xmlns:a16="http://schemas.microsoft.com/office/drawing/2014/main" id="{479F6A24-D8E2-C14B-A7A3-216A1F09DA8B}"/>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8141474" y="5041647"/>
              <a:ext cx="548640" cy="548640"/>
            </a:xfrm>
            <a:prstGeom prst="rect">
              <a:avLst/>
            </a:prstGeom>
          </p:spPr>
        </p:pic>
        <p:pic>
          <p:nvPicPr>
            <p:cNvPr id="46" name="Graphic 45">
              <a:extLst>
                <a:ext uri="{FF2B5EF4-FFF2-40B4-BE49-F238E27FC236}">
                  <a16:creationId xmlns:a16="http://schemas.microsoft.com/office/drawing/2014/main" id="{CA3A2570-6EC2-B845-960A-F058CF5B6DBF}"/>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7412944" y="5599690"/>
              <a:ext cx="548640" cy="548640"/>
            </a:xfrm>
            <a:prstGeom prst="rect">
              <a:avLst/>
            </a:prstGeom>
          </p:spPr>
        </p:pic>
        <p:pic>
          <p:nvPicPr>
            <p:cNvPr id="47" name="Graphic 46">
              <a:extLst>
                <a:ext uri="{FF2B5EF4-FFF2-40B4-BE49-F238E27FC236}">
                  <a16:creationId xmlns:a16="http://schemas.microsoft.com/office/drawing/2014/main" id="{A8D0D937-58E2-804F-925C-1515111A7B67}"/>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8141474" y="5599690"/>
              <a:ext cx="548640" cy="548640"/>
            </a:xfrm>
            <a:prstGeom prst="rect">
              <a:avLst/>
            </a:prstGeom>
          </p:spPr>
        </p:pic>
        <p:sp>
          <p:nvSpPr>
            <p:cNvPr id="50" name="TextBox 49">
              <a:extLst>
                <a:ext uri="{FF2B5EF4-FFF2-40B4-BE49-F238E27FC236}">
                  <a16:creationId xmlns:a16="http://schemas.microsoft.com/office/drawing/2014/main" id="{10E68CCA-B879-F043-9E56-926BDCE4B9D0}"/>
                </a:ext>
              </a:extLst>
            </p:cNvPr>
            <p:cNvSpPr txBox="1"/>
            <p:nvPr/>
          </p:nvSpPr>
          <p:spPr>
            <a:xfrm>
              <a:off x="8870004" y="5252373"/>
              <a:ext cx="2122481" cy="646331"/>
            </a:xfrm>
            <a:prstGeom prst="rect">
              <a:avLst/>
            </a:prstGeom>
            <a:noFill/>
          </p:spPr>
          <p:txBody>
            <a:bodyPr wrap="square" rtlCol="0">
              <a:spAutoFit/>
            </a:bodyPr>
            <a:lstStyle/>
            <a:p>
              <a:pPr rtl="0"/>
              <a:r>
                <a:rPr lang="pt-BR">
                  <a:ea typeface="Amazon Ember Light" panose="020B0403020204020204" pitchFamily="34" charset="0"/>
                  <a:cs typeface="Amazon Ember Light" panose="020B0403020204020204" pitchFamily="34" charset="0"/>
                </a:rPr>
                <a:t>Cluster ECS executando contêineres</a:t>
              </a:r>
            </a:p>
          </p:txBody>
        </p:sp>
      </p:grpSp>
    </p:spTree>
    <p:custDataLst>
      <p:tags r:id="rId1"/>
    </p:custDataLst>
    <p:extLst>
      <p:ext uri="{BB962C8B-B14F-4D97-AF65-F5344CB8AC3E}">
        <p14:creationId xmlns:p14="http://schemas.microsoft.com/office/powerpoint/2010/main" val="1066822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A5B3-C1D1-D043-9AA4-24C769236796}"/>
              </a:ext>
            </a:extLst>
          </p:cNvPr>
          <p:cNvSpPr>
            <a:spLocks noGrp="1"/>
          </p:cNvSpPr>
          <p:nvPr>
            <p:ph type="title"/>
          </p:nvPr>
        </p:nvSpPr>
        <p:spPr>
          <a:xfrm>
            <a:off x="419100" y="365125"/>
            <a:ext cx="9354874" cy="474119"/>
          </a:xfrm>
        </p:spPr>
        <p:txBody>
          <a:bodyPr rtlCol="0"/>
          <a:lstStyle/>
          <a:p>
            <a:pPr rtl="0"/>
            <a:r>
              <a:rPr lang="pt-BR"/>
              <a:t>Estratégias para recuperação de desastres computacionais</a:t>
            </a:r>
          </a:p>
        </p:txBody>
      </p:sp>
      <p:sp>
        <p:nvSpPr>
          <p:cNvPr id="3" name="Content Placeholder 2">
            <a:extLst>
              <a:ext uri="{FF2B5EF4-FFF2-40B4-BE49-F238E27FC236}">
                <a16:creationId xmlns:a16="http://schemas.microsoft.com/office/drawing/2014/main" id="{F572E158-487F-8347-ADE2-4876A129FE7A}"/>
              </a:ext>
            </a:extLst>
          </p:cNvPr>
          <p:cNvSpPr>
            <a:spLocks noGrp="1"/>
          </p:cNvSpPr>
          <p:nvPr>
            <p:ph idx="1"/>
          </p:nvPr>
        </p:nvSpPr>
        <p:spPr>
          <a:xfrm>
            <a:off x="419100" y="1528175"/>
            <a:ext cx="6295778" cy="4648788"/>
          </a:xfrm>
        </p:spPr>
        <p:txBody>
          <a:bodyPr rtlCol="0"/>
          <a:lstStyle/>
          <a:p>
            <a:pPr rtl="0"/>
            <a:r>
              <a:rPr lang="pt-BR" sz="2000"/>
              <a:t>Use o recurso de </a:t>
            </a:r>
            <a:r>
              <a:rPr lang="pt-BR" sz="2000">
                <a:solidFill>
                  <a:schemeClr val="accent5"/>
                </a:solidFill>
                <a:latin typeface="Amazon Ember" panose="02000000000000000000" pitchFamily="2" charset="0"/>
                <a:ea typeface="Amazon Ember" panose="02000000000000000000" pitchFamily="2" charset="0"/>
              </a:rPr>
              <a:t>snapshot</a:t>
            </a:r>
            <a:r>
              <a:rPr lang="pt-BR" sz="2000"/>
              <a:t> do Amazon EC2 para backups</a:t>
            </a:r>
            <a:endParaRPr lang="en-US" sz="2000" dirty="0"/>
          </a:p>
          <a:p>
            <a:pPr lvl="1" rtl="0"/>
            <a:r>
              <a:rPr lang="pt-BR" sz="1800"/>
              <a:t>Os snapshots podem ser executados manualmente ou podem ser agendados (por exemplo, usando o AWS Lambda)</a:t>
            </a:r>
            <a:endParaRPr lang="en-US" sz="1400" dirty="0"/>
          </a:p>
          <a:p>
            <a:pPr rtl="0"/>
            <a:r>
              <a:rPr lang="pt-BR" sz="2000"/>
              <a:t>Use backups do sistema ou do nível da instância com pouca frequência e no último caso</a:t>
            </a:r>
          </a:p>
          <a:p>
            <a:pPr lvl="1" rtl="0"/>
            <a:r>
              <a:rPr lang="pt-BR" sz="1800"/>
              <a:t>Aumenta o custo do armazenamento que é usado rapidamente</a:t>
            </a:r>
          </a:p>
          <a:p>
            <a:pPr lvl="1" rtl="0">
              <a:buClr>
                <a:schemeClr val="tx1"/>
              </a:buClr>
            </a:pPr>
            <a:r>
              <a:rPr lang="pt-BR" sz="1800">
                <a:solidFill>
                  <a:schemeClr val="accent6"/>
                </a:solidFill>
                <a:latin typeface="Amazon Ember" panose="02000000000000000000" pitchFamily="2" charset="0"/>
                <a:ea typeface="Amazon Ember" panose="02000000000000000000" pitchFamily="2" charset="0"/>
              </a:rPr>
              <a:t>Prefira a reconstrução automatizada </a:t>
            </a:r>
            <a:r>
              <a:rPr lang="pt-BR" sz="1800"/>
              <a:t>dos repositórios de configuração ou de código</a:t>
            </a:r>
            <a:endParaRPr lang="en-US" sz="1400" dirty="0"/>
          </a:p>
          <a:p>
            <a:pPr rtl="0"/>
            <a:r>
              <a:rPr lang="pt-BR" sz="2000"/>
              <a:t>Faça cópias da AMI entre várias regiões</a:t>
            </a:r>
            <a:endParaRPr lang="en-US" sz="2000" dirty="0"/>
          </a:p>
          <a:p>
            <a:pPr rtl="0"/>
            <a:r>
              <a:rPr lang="pt-BR" sz="2000"/>
              <a:t>Faça cópias de snapshots entre várias regiões</a:t>
            </a:r>
          </a:p>
          <a:p>
            <a:pPr rtl="0"/>
            <a:r>
              <a:rPr lang="pt-BR" sz="2000"/>
              <a:t>Considere arquiteturas de computação </a:t>
            </a:r>
            <a:r>
              <a:rPr lang="pt-BR" sz="2000">
                <a:solidFill>
                  <a:schemeClr val="accent5"/>
                </a:solidFill>
                <a:latin typeface="Amazon Ember" panose="02000000000000000000" pitchFamily="2" charset="0"/>
                <a:ea typeface="Amazon Ember" panose="02000000000000000000" pitchFamily="2" charset="0"/>
              </a:rPr>
              <a:t>temporárias</a:t>
            </a:r>
          </a:p>
          <a:p>
            <a:pPr lvl="1" rtl="0"/>
            <a:r>
              <a:rPr lang="pt-BR" sz="1800"/>
              <a:t>Armazenar dados essenciais fora da instância</a:t>
            </a:r>
            <a:endParaRPr lang="en-US" sz="1800" dirty="0"/>
          </a:p>
        </p:txBody>
      </p:sp>
      <p:grpSp>
        <p:nvGrpSpPr>
          <p:cNvPr id="6" name="Group 5" descr="A transient compute example is shown. The five steps pictured are described in detail in the notes below this slide.">
            <a:extLst>
              <a:ext uri="{FF2B5EF4-FFF2-40B4-BE49-F238E27FC236}">
                <a16:creationId xmlns:a16="http://schemas.microsoft.com/office/drawing/2014/main" id="{78B06712-DEBA-4437-B82D-BEF1B40A59FA}"/>
              </a:ext>
            </a:extLst>
          </p:cNvPr>
          <p:cNvGrpSpPr/>
          <p:nvPr/>
        </p:nvGrpSpPr>
        <p:grpSpPr>
          <a:xfrm>
            <a:off x="7165537" y="1908642"/>
            <a:ext cx="4510582" cy="4105137"/>
            <a:chOff x="7645984" y="1908642"/>
            <a:chExt cx="4510582" cy="4105137"/>
          </a:xfrm>
        </p:grpSpPr>
        <p:cxnSp>
          <p:nvCxnSpPr>
            <p:cNvPr id="7" name="Straight Arrow Connector 6">
              <a:extLst>
                <a:ext uri="{FF2B5EF4-FFF2-40B4-BE49-F238E27FC236}">
                  <a16:creationId xmlns:a16="http://schemas.microsoft.com/office/drawing/2014/main" id="{E435834D-4756-EA4C-836A-57FAD110D0FB}"/>
                </a:ext>
              </a:extLst>
            </p:cNvPr>
            <p:cNvCxnSpPr>
              <a:cxnSpLocks/>
            </p:cNvCxnSpPr>
            <p:nvPr/>
          </p:nvCxnSpPr>
          <p:spPr>
            <a:xfrm>
              <a:off x="8328887" y="5644447"/>
              <a:ext cx="3580891"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A8AA7C-0C93-9B4C-A89A-E099FB492014}"/>
                </a:ext>
              </a:extLst>
            </p:cNvPr>
            <p:cNvSpPr txBox="1"/>
            <p:nvPr/>
          </p:nvSpPr>
          <p:spPr>
            <a:xfrm>
              <a:off x="9759778" y="5644447"/>
              <a:ext cx="686406" cy="369332"/>
            </a:xfrm>
            <a:prstGeom prst="rect">
              <a:avLst/>
            </a:prstGeom>
            <a:noFill/>
          </p:spPr>
          <p:txBody>
            <a:bodyPr wrap="none" rtlCol="0">
              <a:spAutoFit/>
            </a:bodyPr>
            <a:lstStyle/>
            <a:p>
              <a:pPr rtl="0"/>
              <a:r>
                <a:rPr lang="pt-BR">
                  <a:solidFill>
                    <a:schemeClr val="accent6"/>
                  </a:solidFill>
                  <a:ea typeface="Amazon Ember Light" panose="020B0403020204020204" pitchFamily="34" charset="0"/>
                  <a:cs typeface="Amazon Ember Light" panose="020B0403020204020204" pitchFamily="34" charset="0"/>
                </a:rPr>
                <a:t>Tempo</a:t>
              </a:r>
            </a:p>
          </p:txBody>
        </p:sp>
        <p:pic>
          <p:nvPicPr>
            <p:cNvPr id="9" name="Graphic 8">
              <a:extLst>
                <a:ext uri="{FF2B5EF4-FFF2-40B4-BE49-F238E27FC236}">
                  <a16:creationId xmlns:a16="http://schemas.microsoft.com/office/drawing/2014/main" id="{41B225AC-B541-184B-B277-C22D4096809D}"/>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328887" y="3288417"/>
              <a:ext cx="469900" cy="469900"/>
            </a:xfrm>
            <a:prstGeom prst="rect">
              <a:avLst/>
            </a:prstGeom>
          </p:spPr>
        </p:pic>
        <p:sp>
          <p:nvSpPr>
            <p:cNvPr id="10" name="TextBox 9">
              <a:extLst>
                <a:ext uri="{FF2B5EF4-FFF2-40B4-BE49-F238E27FC236}">
                  <a16:creationId xmlns:a16="http://schemas.microsoft.com/office/drawing/2014/main" id="{A58C27F6-30CD-834A-9948-5027B1329BB2}"/>
                </a:ext>
              </a:extLst>
            </p:cNvPr>
            <p:cNvSpPr txBox="1"/>
            <p:nvPr/>
          </p:nvSpPr>
          <p:spPr>
            <a:xfrm>
              <a:off x="8216645" y="2947046"/>
              <a:ext cx="682059" cy="338554"/>
            </a:xfrm>
            <a:prstGeom prst="rect">
              <a:avLst/>
            </a:prstGeom>
            <a:noFill/>
          </p:spPr>
          <p:txBody>
            <a:bodyPr wrap="square" rtlCol="0">
              <a:spAutoFit/>
            </a:bodyPr>
            <a:lstStyle/>
            <a:p>
              <a:pPr algn="ctr" rtl="0"/>
              <a:r>
                <a:rPr lang="pt-BR" sz="1600"/>
                <a:t>AMI</a:t>
              </a:r>
            </a:p>
          </p:txBody>
        </p:sp>
        <p:pic>
          <p:nvPicPr>
            <p:cNvPr id="11" name="Graphic 10">
              <a:extLst>
                <a:ext uri="{FF2B5EF4-FFF2-40B4-BE49-F238E27FC236}">
                  <a16:creationId xmlns:a16="http://schemas.microsoft.com/office/drawing/2014/main" id="{FC085289-5B98-3545-9E4E-9B19D4BA5EE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597899" y="4570067"/>
              <a:ext cx="469900" cy="469900"/>
            </a:xfrm>
            <a:prstGeom prst="rect">
              <a:avLst/>
            </a:prstGeom>
          </p:spPr>
        </p:pic>
        <p:sp>
          <p:nvSpPr>
            <p:cNvPr id="12" name="TextBox 11">
              <a:extLst>
                <a:ext uri="{FF2B5EF4-FFF2-40B4-BE49-F238E27FC236}">
                  <a16:creationId xmlns:a16="http://schemas.microsoft.com/office/drawing/2014/main" id="{7B11E032-E8A6-404C-A856-05BCD2A8AE58}"/>
                </a:ext>
              </a:extLst>
            </p:cNvPr>
            <p:cNvSpPr txBox="1"/>
            <p:nvPr/>
          </p:nvSpPr>
          <p:spPr>
            <a:xfrm>
              <a:off x="8072422" y="5008923"/>
              <a:ext cx="1513305" cy="584775"/>
            </a:xfrm>
            <a:prstGeom prst="rect">
              <a:avLst/>
            </a:prstGeom>
            <a:noFill/>
          </p:spPr>
          <p:txBody>
            <a:bodyPr wrap="square" rtlCol="0">
              <a:spAutoFit/>
            </a:bodyPr>
            <a:lstStyle/>
            <a:p>
              <a:pPr algn="ctr" rtl="0"/>
              <a:r>
                <a:rPr lang="pt-BR" sz="1600"/>
                <a:t>Instância criada</a:t>
              </a:r>
            </a:p>
          </p:txBody>
        </p:sp>
        <p:cxnSp>
          <p:nvCxnSpPr>
            <p:cNvPr id="14" name="Straight Arrow Connector 13">
              <a:extLst>
                <a:ext uri="{FF2B5EF4-FFF2-40B4-BE49-F238E27FC236}">
                  <a16:creationId xmlns:a16="http://schemas.microsoft.com/office/drawing/2014/main" id="{509843A7-7ADF-5249-9E8F-6711900A728F}"/>
                </a:ext>
              </a:extLst>
            </p:cNvPr>
            <p:cNvCxnSpPr>
              <a:cxnSpLocks/>
              <a:stCxn id="9" idx="3"/>
              <a:endCxn id="11" idx="0"/>
            </p:cNvCxnSpPr>
            <p:nvPr/>
          </p:nvCxnSpPr>
          <p:spPr>
            <a:xfrm>
              <a:off x="8798787" y="3523367"/>
              <a:ext cx="34062" cy="10467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A60F56-3490-2A4E-A27B-B9DEEBD27C46}"/>
                </a:ext>
              </a:extLst>
            </p:cNvPr>
            <p:cNvSpPr txBox="1"/>
            <p:nvPr/>
          </p:nvSpPr>
          <p:spPr>
            <a:xfrm>
              <a:off x="7645984" y="4121990"/>
              <a:ext cx="1193250" cy="584775"/>
            </a:xfrm>
            <a:prstGeom prst="rect">
              <a:avLst/>
            </a:prstGeom>
            <a:noFill/>
          </p:spPr>
          <p:txBody>
            <a:bodyPr wrap="square" rtlCol="0">
              <a:spAutoFit/>
            </a:bodyPr>
            <a:lstStyle/>
            <a:p>
              <a:pPr algn="ctr" rtl="0"/>
              <a:r>
                <a:rPr lang="pt-BR" sz="1600"/>
                <a:t>Criar instância</a:t>
              </a:r>
            </a:p>
          </p:txBody>
        </p:sp>
        <p:pic>
          <p:nvPicPr>
            <p:cNvPr id="16" name="Graphic 15">
              <a:extLst>
                <a:ext uri="{FF2B5EF4-FFF2-40B4-BE49-F238E27FC236}">
                  <a16:creationId xmlns:a16="http://schemas.microsoft.com/office/drawing/2014/main" id="{1945B77B-D5CB-E440-984A-CB6C5F286382}"/>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370288" y="3258545"/>
              <a:ext cx="469900" cy="469900"/>
            </a:xfrm>
            <a:prstGeom prst="rect">
              <a:avLst/>
            </a:prstGeom>
          </p:spPr>
        </p:pic>
        <p:sp>
          <p:nvSpPr>
            <p:cNvPr id="17" name="TextBox 16">
              <a:extLst>
                <a:ext uri="{FF2B5EF4-FFF2-40B4-BE49-F238E27FC236}">
                  <a16:creationId xmlns:a16="http://schemas.microsoft.com/office/drawing/2014/main" id="{9010501E-7D99-DD46-862B-DD1EC923C9A4}"/>
                </a:ext>
              </a:extLst>
            </p:cNvPr>
            <p:cNvSpPr txBox="1"/>
            <p:nvPr/>
          </p:nvSpPr>
          <p:spPr>
            <a:xfrm>
              <a:off x="9639963" y="2962928"/>
              <a:ext cx="1123121" cy="584775"/>
            </a:xfrm>
            <a:prstGeom prst="rect">
              <a:avLst/>
            </a:prstGeom>
            <a:noFill/>
          </p:spPr>
          <p:txBody>
            <a:bodyPr wrap="square" rtlCol="0">
              <a:spAutoFit/>
            </a:bodyPr>
            <a:lstStyle/>
            <a:p>
              <a:pPr algn="ctr" rtl="0"/>
              <a:r>
                <a:rPr lang="pt-BR" sz="1600"/>
                <a:t>Buckets do S3</a:t>
              </a:r>
            </a:p>
          </p:txBody>
        </p:sp>
        <p:cxnSp>
          <p:nvCxnSpPr>
            <p:cNvPr id="19" name="Straight Arrow Connector 13">
              <a:extLst>
                <a:ext uri="{FF2B5EF4-FFF2-40B4-BE49-F238E27FC236}">
                  <a16:creationId xmlns:a16="http://schemas.microsoft.com/office/drawing/2014/main" id="{9025BC4F-9DE5-4343-8025-20423813195D}"/>
                </a:ext>
              </a:extLst>
            </p:cNvPr>
            <p:cNvCxnSpPr>
              <a:cxnSpLocks/>
              <a:stCxn id="16" idx="2"/>
            </p:cNvCxnSpPr>
            <p:nvPr/>
          </p:nvCxnSpPr>
          <p:spPr>
            <a:xfrm rot="5400000">
              <a:off x="8918460" y="4079381"/>
              <a:ext cx="1037715" cy="3358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7BEE107-C96E-CD41-AC73-F13F1DEA4615}"/>
                </a:ext>
              </a:extLst>
            </p:cNvPr>
            <p:cNvSpPr txBox="1"/>
            <p:nvPr/>
          </p:nvSpPr>
          <p:spPr>
            <a:xfrm>
              <a:off x="9374460" y="4025799"/>
              <a:ext cx="931981" cy="584775"/>
            </a:xfrm>
            <a:prstGeom prst="rect">
              <a:avLst/>
            </a:prstGeom>
            <a:noFill/>
          </p:spPr>
          <p:txBody>
            <a:bodyPr wrap="square" rtlCol="0">
              <a:spAutoFit/>
            </a:bodyPr>
            <a:lstStyle/>
            <a:p>
              <a:pPr algn="r" rtl="0"/>
              <a:r>
                <a:rPr lang="pt-BR" sz="1600"/>
                <a:t>Puxar dados</a:t>
              </a:r>
            </a:p>
          </p:txBody>
        </p:sp>
        <p:pic>
          <p:nvPicPr>
            <p:cNvPr id="24" name="Graphic 23">
              <a:extLst>
                <a:ext uri="{FF2B5EF4-FFF2-40B4-BE49-F238E27FC236}">
                  <a16:creationId xmlns:a16="http://schemas.microsoft.com/office/drawing/2014/main" id="{4E1BCEF1-0E89-E44E-98FB-D6A38403E759}"/>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1164963" y="4570067"/>
              <a:ext cx="469900" cy="469900"/>
            </a:xfrm>
            <a:prstGeom prst="rect">
              <a:avLst/>
            </a:prstGeom>
          </p:spPr>
        </p:pic>
        <p:sp>
          <p:nvSpPr>
            <p:cNvPr id="25" name="TextBox 24">
              <a:extLst>
                <a:ext uri="{FF2B5EF4-FFF2-40B4-BE49-F238E27FC236}">
                  <a16:creationId xmlns:a16="http://schemas.microsoft.com/office/drawing/2014/main" id="{66EE6812-AC82-0840-BB4C-132F24D69E73}"/>
                </a:ext>
              </a:extLst>
            </p:cNvPr>
            <p:cNvSpPr txBox="1"/>
            <p:nvPr/>
          </p:nvSpPr>
          <p:spPr>
            <a:xfrm>
              <a:off x="10643261" y="5002196"/>
              <a:ext cx="1513305" cy="584775"/>
            </a:xfrm>
            <a:prstGeom prst="rect">
              <a:avLst/>
            </a:prstGeom>
            <a:noFill/>
          </p:spPr>
          <p:txBody>
            <a:bodyPr wrap="square" rtlCol="0">
              <a:spAutoFit/>
            </a:bodyPr>
            <a:lstStyle/>
            <a:p>
              <a:pPr algn="ctr" rtl="0"/>
              <a:r>
                <a:rPr lang="pt-BR" sz="1600"/>
                <a:t>Instância encerrada</a:t>
              </a:r>
            </a:p>
          </p:txBody>
        </p:sp>
        <p:cxnSp>
          <p:nvCxnSpPr>
            <p:cNvPr id="26" name="Straight Arrow Connector 13">
              <a:extLst>
                <a:ext uri="{FF2B5EF4-FFF2-40B4-BE49-F238E27FC236}">
                  <a16:creationId xmlns:a16="http://schemas.microsoft.com/office/drawing/2014/main" id="{46742041-BAF4-134D-93C1-B28573501FEC}"/>
                </a:ext>
              </a:extLst>
            </p:cNvPr>
            <p:cNvCxnSpPr>
              <a:cxnSpLocks/>
              <a:stCxn id="11" idx="3"/>
              <a:endCxn id="24" idx="1"/>
            </p:cNvCxnSpPr>
            <p:nvPr/>
          </p:nvCxnSpPr>
          <p:spPr>
            <a:xfrm>
              <a:off x="9067799" y="4805017"/>
              <a:ext cx="2097164" cy="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314BCB4-F634-FF40-A548-AF30A0C2C0BA}"/>
                </a:ext>
              </a:extLst>
            </p:cNvPr>
            <p:cNvSpPr txBox="1"/>
            <p:nvPr/>
          </p:nvSpPr>
          <p:spPr>
            <a:xfrm>
              <a:off x="9833673" y="4926774"/>
              <a:ext cx="1126233" cy="584775"/>
            </a:xfrm>
            <a:prstGeom prst="rect">
              <a:avLst/>
            </a:prstGeom>
            <a:noFill/>
          </p:spPr>
          <p:txBody>
            <a:bodyPr wrap="square" rtlCol="0">
              <a:spAutoFit/>
            </a:bodyPr>
            <a:lstStyle/>
            <a:p>
              <a:pPr algn="ctr" rtl="0"/>
              <a:r>
                <a:rPr lang="pt-BR" sz="1600"/>
                <a:t>Processar dados</a:t>
              </a:r>
            </a:p>
          </p:txBody>
        </p:sp>
        <p:cxnSp>
          <p:nvCxnSpPr>
            <p:cNvPr id="31" name="Straight Arrow Connector 13">
              <a:extLst>
                <a:ext uri="{FF2B5EF4-FFF2-40B4-BE49-F238E27FC236}">
                  <a16:creationId xmlns:a16="http://schemas.microsoft.com/office/drawing/2014/main" id="{9AE0705E-AAA7-8E49-AE45-DA7FD39187C1}"/>
                </a:ext>
              </a:extLst>
            </p:cNvPr>
            <p:cNvCxnSpPr>
              <a:cxnSpLocks/>
              <a:endCxn id="34" idx="2"/>
            </p:cNvCxnSpPr>
            <p:nvPr/>
          </p:nvCxnSpPr>
          <p:spPr>
            <a:xfrm rot="16200000" flipV="1">
              <a:off x="10409174" y="4214435"/>
              <a:ext cx="1047131" cy="545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61AD9FAE-3575-334D-8244-C2446F44C235}"/>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0695063" y="3223695"/>
              <a:ext cx="469900" cy="469900"/>
            </a:xfrm>
            <a:prstGeom prst="rect">
              <a:avLst/>
            </a:prstGeom>
          </p:spPr>
        </p:pic>
        <p:sp>
          <p:nvSpPr>
            <p:cNvPr id="38" name="TextBox 37">
              <a:extLst>
                <a:ext uri="{FF2B5EF4-FFF2-40B4-BE49-F238E27FC236}">
                  <a16:creationId xmlns:a16="http://schemas.microsoft.com/office/drawing/2014/main" id="{B77D4347-9CF7-7149-84D5-1E95FAC70A6A}"/>
                </a:ext>
              </a:extLst>
            </p:cNvPr>
            <p:cNvSpPr txBox="1"/>
            <p:nvPr/>
          </p:nvSpPr>
          <p:spPr>
            <a:xfrm>
              <a:off x="10134470" y="4145604"/>
              <a:ext cx="838329" cy="584775"/>
            </a:xfrm>
            <a:prstGeom prst="rect">
              <a:avLst/>
            </a:prstGeom>
            <a:noFill/>
          </p:spPr>
          <p:txBody>
            <a:bodyPr wrap="square" rtlCol="0">
              <a:spAutoFit/>
            </a:bodyPr>
            <a:lstStyle/>
            <a:p>
              <a:pPr algn="r" rtl="0"/>
              <a:r>
                <a:rPr lang="pt-BR" sz="1600"/>
                <a:t>Gravar dados</a:t>
              </a:r>
            </a:p>
          </p:txBody>
        </p:sp>
        <p:sp>
          <p:nvSpPr>
            <p:cNvPr id="41" name="Oval 40">
              <a:extLst>
                <a:ext uri="{FF2B5EF4-FFF2-40B4-BE49-F238E27FC236}">
                  <a16:creationId xmlns:a16="http://schemas.microsoft.com/office/drawing/2014/main" id="{EAFB9C51-93B3-7A44-9CF5-A14A83C4E2E1}"/>
                </a:ext>
              </a:extLst>
            </p:cNvPr>
            <p:cNvSpPr/>
            <p:nvPr/>
          </p:nvSpPr>
          <p:spPr>
            <a:xfrm>
              <a:off x="8615907" y="3990116"/>
              <a:ext cx="365760" cy="365760"/>
            </a:xfrm>
            <a:prstGeom prst="ellipse">
              <a:avLst/>
            </a:prstGeom>
            <a:solidFill>
              <a:schemeClr val="bg1">
                <a:lumMod val="1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rtl="0"/>
              <a:r>
                <a:rPr lang="pt-BR" sz="1600">
                  <a:ln>
                    <a:solidFill>
                      <a:schemeClr val="bg1"/>
                    </a:solidFill>
                  </a:ln>
                  <a:noFill/>
                </a:rPr>
                <a:t>1</a:t>
              </a:r>
              <a:endParaRPr lang="en-US" sz="1200" dirty="0">
                <a:ln>
                  <a:solidFill>
                    <a:schemeClr val="bg1"/>
                  </a:solidFill>
                </a:ln>
                <a:noFill/>
              </a:endParaRPr>
            </a:p>
          </p:txBody>
        </p:sp>
        <p:sp>
          <p:nvSpPr>
            <p:cNvPr id="42" name="Oval 41">
              <a:extLst>
                <a:ext uri="{FF2B5EF4-FFF2-40B4-BE49-F238E27FC236}">
                  <a16:creationId xmlns:a16="http://schemas.microsoft.com/office/drawing/2014/main" id="{778FE7C7-07E2-6148-8D2A-847B5FE34B47}"/>
                </a:ext>
              </a:extLst>
            </p:cNvPr>
            <p:cNvSpPr/>
            <p:nvPr/>
          </p:nvSpPr>
          <p:spPr>
            <a:xfrm>
              <a:off x="9239478" y="4110134"/>
              <a:ext cx="365760" cy="365760"/>
            </a:xfrm>
            <a:prstGeom prst="ellipse">
              <a:avLst/>
            </a:prstGeom>
            <a:solidFill>
              <a:schemeClr val="bg1">
                <a:lumMod val="1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rtl="0"/>
              <a:r>
                <a:rPr lang="pt-BR" sz="1600">
                  <a:ln>
                    <a:solidFill>
                      <a:schemeClr val="bg1"/>
                    </a:solidFill>
                  </a:ln>
                  <a:noFill/>
                </a:rPr>
                <a:t>2</a:t>
              </a:r>
              <a:endParaRPr lang="en-US" sz="1200" dirty="0">
                <a:ln>
                  <a:solidFill>
                    <a:schemeClr val="bg1"/>
                  </a:solidFill>
                </a:ln>
                <a:noFill/>
              </a:endParaRPr>
            </a:p>
          </p:txBody>
        </p:sp>
        <p:sp>
          <p:nvSpPr>
            <p:cNvPr id="43" name="Oval 42">
              <a:extLst>
                <a:ext uri="{FF2B5EF4-FFF2-40B4-BE49-F238E27FC236}">
                  <a16:creationId xmlns:a16="http://schemas.microsoft.com/office/drawing/2014/main" id="{B6E18B32-3336-EA43-8523-D3F67076B2A4}"/>
                </a:ext>
              </a:extLst>
            </p:cNvPr>
            <p:cNvSpPr/>
            <p:nvPr/>
          </p:nvSpPr>
          <p:spPr>
            <a:xfrm>
              <a:off x="9558221" y="5006870"/>
              <a:ext cx="365760" cy="365760"/>
            </a:xfrm>
            <a:prstGeom prst="ellipse">
              <a:avLst/>
            </a:prstGeom>
            <a:solidFill>
              <a:schemeClr val="bg1">
                <a:lumMod val="1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rtl="0"/>
              <a:r>
                <a:rPr lang="pt-BR" sz="1600">
                  <a:ln>
                    <a:solidFill>
                      <a:schemeClr val="bg1"/>
                    </a:solidFill>
                  </a:ln>
                  <a:noFill/>
                </a:rPr>
                <a:t>3</a:t>
              </a:r>
              <a:endParaRPr lang="en-US" sz="1200" dirty="0">
                <a:ln>
                  <a:solidFill>
                    <a:schemeClr val="bg1"/>
                  </a:solidFill>
                </a:ln>
                <a:noFill/>
              </a:endParaRPr>
            </a:p>
          </p:txBody>
        </p:sp>
        <p:sp>
          <p:nvSpPr>
            <p:cNvPr id="44" name="Oval 43">
              <a:extLst>
                <a:ext uri="{FF2B5EF4-FFF2-40B4-BE49-F238E27FC236}">
                  <a16:creationId xmlns:a16="http://schemas.microsoft.com/office/drawing/2014/main" id="{AF424C5F-1877-5D48-932D-5D0AB4F08F35}"/>
                </a:ext>
              </a:extLst>
            </p:cNvPr>
            <p:cNvSpPr/>
            <p:nvPr/>
          </p:nvSpPr>
          <p:spPr>
            <a:xfrm>
              <a:off x="10728359" y="3830669"/>
              <a:ext cx="365760" cy="365760"/>
            </a:xfrm>
            <a:prstGeom prst="ellipse">
              <a:avLst/>
            </a:prstGeom>
            <a:solidFill>
              <a:schemeClr val="bg1">
                <a:lumMod val="1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rtl="0"/>
              <a:r>
                <a:rPr lang="pt-BR" sz="1600">
                  <a:ln>
                    <a:solidFill>
                      <a:schemeClr val="bg1"/>
                    </a:solidFill>
                  </a:ln>
                  <a:noFill/>
                </a:rPr>
                <a:t>4</a:t>
              </a:r>
              <a:endParaRPr lang="en-US" sz="1200" dirty="0">
                <a:ln>
                  <a:solidFill>
                    <a:schemeClr val="bg1"/>
                  </a:solidFill>
                </a:ln>
                <a:noFill/>
              </a:endParaRPr>
            </a:p>
          </p:txBody>
        </p:sp>
        <p:sp>
          <p:nvSpPr>
            <p:cNvPr id="45" name="Oval 44">
              <a:extLst>
                <a:ext uri="{FF2B5EF4-FFF2-40B4-BE49-F238E27FC236}">
                  <a16:creationId xmlns:a16="http://schemas.microsoft.com/office/drawing/2014/main" id="{8894CC97-8D7A-154D-9122-E79D80DF32ED}"/>
                </a:ext>
              </a:extLst>
            </p:cNvPr>
            <p:cNvSpPr/>
            <p:nvPr/>
          </p:nvSpPr>
          <p:spPr>
            <a:xfrm>
              <a:off x="11600802" y="4706765"/>
              <a:ext cx="365760" cy="365760"/>
            </a:xfrm>
            <a:prstGeom prst="ellipse">
              <a:avLst/>
            </a:prstGeom>
            <a:solidFill>
              <a:schemeClr val="bg1">
                <a:lumMod val="1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rtl="0"/>
              <a:r>
                <a:rPr lang="pt-BR" sz="1600">
                  <a:ln>
                    <a:solidFill>
                      <a:schemeClr val="bg1"/>
                    </a:solidFill>
                  </a:ln>
                  <a:noFill/>
                </a:rPr>
                <a:t>5</a:t>
              </a:r>
              <a:endParaRPr lang="en-US" sz="1200" dirty="0">
                <a:ln>
                  <a:solidFill>
                    <a:schemeClr val="bg1"/>
                  </a:solidFill>
                </a:ln>
                <a:noFill/>
              </a:endParaRPr>
            </a:p>
          </p:txBody>
        </p:sp>
        <p:sp>
          <p:nvSpPr>
            <p:cNvPr id="46" name="TextBox 45">
              <a:extLst>
                <a:ext uri="{FF2B5EF4-FFF2-40B4-BE49-F238E27FC236}">
                  <a16:creationId xmlns:a16="http://schemas.microsoft.com/office/drawing/2014/main" id="{618B4DB5-797A-E949-BFE6-12538D467AD7}"/>
                </a:ext>
              </a:extLst>
            </p:cNvPr>
            <p:cNvSpPr txBox="1"/>
            <p:nvPr/>
          </p:nvSpPr>
          <p:spPr>
            <a:xfrm>
              <a:off x="8350680" y="1908642"/>
              <a:ext cx="3250122" cy="369332"/>
            </a:xfrm>
            <a:prstGeom prst="rect">
              <a:avLst/>
            </a:prstGeom>
            <a:noFill/>
          </p:spPr>
          <p:txBody>
            <a:bodyPr wrap="square" rtlCol="0">
              <a:spAutoFit/>
            </a:bodyPr>
            <a:lstStyle/>
            <a:p>
              <a:pPr algn="ctr" rtl="0"/>
              <a:r>
                <a:rPr lang="pt-BR">
                  <a:latin typeface="Amazon Ember" panose="02000000000000000000" pitchFamily="2" charset="0"/>
                  <a:ea typeface="Amazon Ember" panose="02000000000000000000" pitchFamily="2" charset="0"/>
                </a:rPr>
                <a:t>Exemplo de computação temporária</a:t>
              </a:r>
            </a:p>
          </p:txBody>
        </p:sp>
        <p:sp>
          <p:nvSpPr>
            <p:cNvPr id="47" name="Rectangle 46">
              <a:extLst>
                <a:ext uri="{FF2B5EF4-FFF2-40B4-BE49-F238E27FC236}">
                  <a16:creationId xmlns:a16="http://schemas.microsoft.com/office/drawing/2014/main" id="{07DEEDB9-78EF-B047-998F-7955AFF6B368}"/>
                </a:ext>
                <a:ext uri="{C183D7F6-B498-43B3-948B-1728B52AA6E4}">
                  <adec:decorative xmlns:adec="http://schemas.microsoft.com/office/drawing/2017/decorative" xmlns="" val="1"/>
                </a:ext>
              </a:extLst>
            </p:cNvPr>
            <p:cNvSpPr/>
            <p:nvPr/>
          </p:nvSpPr>
          <p:spPr>
            <a:xfrm>
              <a:off x="7666908" y="2620545"/>
              <a:ext cx="4346559" cy="1228809"/>
            </a:xfrm>
            <a:prstGeom prst="rect">
              <a:avLst/>
            </a:prstGeom>
            <a:noFill/>
            <a:ln w="2222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rtl="0"/>
              <a:r>
                <a:rPr lang="pt-BR" sz="1600">
                  <a:solidFill>
                    <a:schemeClr val="accent5"/>
                  </a:solidFill>
                  <a:latin typeface="Amazon Ember" panose="02000000000000000000" pitchFamily="2" charset="0"/>
                  <a:ea typeface="Amazon Ember" panose="02000000000000000000" pitchFamily="2" charset="0"/>
                </a:rPr>
                <a:t>Recursos de longa duração</a:t>
              </a:r>
            </a:p>
          </p:txBody>
        </p:sp>
      </p:grpSp>
    </p:spTree>
    <p:custDataLst>
      <p:tags r:id="rId1"/>
    </p:custDataLst>
    <p:extLst>
      <p:ext uri="{BB962C8B-B14F-4D97-AF65-F5344CB8AC3E}">
        <p14:creationId xmlns:p14="http://schemas.microsoft.com/office/powerpoint/2010/main" val="1004137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0F408-DF38-D249-A4D9-44DB5CBDE568}"/>
              </a:ext>
            </a:extLst>
          </p:cNvPr>
          <p:cNvSpPr>
            <a:spLocks noGrp="1"/>
          </p:cNvSpPr>
          <p:nvPr>
            <p:ph type="title"/>
          </p:nvPr>
        </p:nvSpPr>
        <p:spPr/>
        <p:txBody>
          <a:bodyPr rtlCol="0"/>
          <a:lstStyle/>
          <a:p>
            <a:pPr rtl="0"/>
            <a:r>
              <a:rPr lang="pt-BR" sz="3600"/>
              <a:t>Redes: design para resiliência e recuperação</a:t>
            </a:r>
          </a:p>
        </p:txBody>
      </p:sp>
      <p:grpSp>
        <p:nvGrpSpPr>
          <p:cNvPr id="5" name="Group 4">
            <a:extLst>
              <a:ext uri="{FF2B5EF4-FFF2-40B4-BE49-F238E27FC236}">
                <a16:creationId xmlns:a16="http://schemas.microsoft.com/office/drawing/2014/main" id="{0A2A52B7-74E4-41A2-873A-E88D144FFC35}"/>
              </a:ext>
              <a:ext uri="{C183D7F6-B498-43B3-948B-1728B52AA6E4}">
                <adec:decorative xmlns:adec="http://schemas.microsoft.com/office/drawing/2017/decorative" xmlns="" val="1"/>
              </a:ext>
            </a:extLst>
          </p:cNvPr>
          <p:cNvGrpSpPr/>
          <p:nvPr/>
        </p:nvGrpSpPr>
        <p:grpSpPr>
          <a:xfrm>
            <a:off x="530239" y="1522220"/>
            <a:ext cx="10823561" cy="4253427"/>
            <a:chOff x="530239" y="1522220"/>
            <a:chExt cx="10823561" cy="4253427"/>
          </a:xfrm>
        </p:grpSpPr>
        <p:pic>
          <p:nvPicPr>
            <p:cNvPr id="21" name="Graphic 20">
              <a:extLst>
                <a:ext uri="{FF2B5EF4-FFF2-40B4-BE49-F238E27FC236}">
                  <a16:creationId xmlns:a16="http://schemas.microsoft.com/office/drawing/2014/main" id="{B708E35A-E296-9447-8A57-3EBEC655F30F}"/>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30239" y="1522220"/>
              <a:ext cx="711200" cy="711200"/>
            </a:xfrm>
            <a:prstGeom prst="rect">
              <a:avLst/>
            </a:prstGeom>
          </p:spPr>
        </p:pic>
        <p:sp>
          <p:nvSpPr>
            <p:cNvPr id="10" name="TextBox 9">
              <a:extLst>
                <a:ext uri="{FF2B5EF4-FFF2-40B4-BE49-F238E27FC236}">
                  <a16:creationId xmlns:a16="http://schemas.microsoft.com/office/drawing/2014/main" id="{A3505B7B-B60E-5948-B00F-0E61BF62F414}"/>
                </a:ext>
              </a:extLst>
            </p:cNvPr>
            <p:cNvSpPr txBox="1"/>
            <p:nvPr/>
          </p:nvSpPr>
          <p:spPr>
            <a:xfrm>
              <a:off x="1348498" y="1529836"/>
              <a:ext cx="2650771" cy="461665"/>
            </a:xfrm>
            <a:prstGeom prst="rect">
              <a:avLst/>
            </a:prstGeom>
            <a:noFill/>
          </p:spPr>
          <p:txBody>
            <a:bodyPr wrap="square" rtlCol="0">
              <a:spAutoFit/>
            </a:bodyPr>
            <a:lstStyle/>
            <a:p>
              <a:pPr algn="ctr" rtl="0"/>
              <a:r>
                <a:rPr lang="pt-BR" sz="2400">
                  <a:latin typeface="Amazon Ember" panose="020B0603020204020204"/>
                  <a:ea typeface="Amazon Ember" panose="020B0603020204020204" pitchFamily="34" charset="0"/>
                  <a:cs typeface="Amazon Ember" panose="020B0603020204020204" pitchFamily="34" charset="0"/>
                </a:rPr>
                <a:t>Amazon Route 53</a:t>
              </a:r>
            </a:p>
          </p:txBody>
        </p:sp>
        <p:sp>
          <p:nvSpPr>
            <p:cNvPr id="19" name="TextBox 18">
              <a:extLst>
                <a:ext uri="{FF2B5EF4-FFF2-40B4-BE49-F238E27FC236}">
                  <a16:creationId xmlns:a16="http://schemas.microsoft.com/office/drawing/2014/main" id="{552523DF-5CA6-654F-8E9B-88BCBF913A11}"/>
                </a:ext>
              </a:extLst>
            </p:cNvPr>
            <p:cNvSpPr txBox="1"/>
            <p:nvPr/>
          </p:nvSpPr>
          <p:spPr>
            <a:xfrm>
              <a:off x="1702053" y="2013828"/>
              <a:ext cx="3603372" cy="830997"/>
            </a:xfrm>
            <a:prstGeom prst="rect">
              <a:avLst/>
            </a:prstGeom>
            <a:noFill/>
          </p:spPr>
          <p:txBody>
            <a:bodyPr wrap="square" rtlCol="0">
              <a:spAutoFit/>
            </a:bodyPr>
            <a:lstStyle>
              <a:defPPr>
                <a:defRPr lang="en-US"/>
              </a:defPPr>
              <a:lvl1pPr algn="ctr">
                <a:defRPr sz="1300">
                  <a:latin typeface="Amazon Ember" panose="020B0603020204020204" pitchFamily="34" charset="0"/>
                  <a:ea typeface="Amazon Ember" panose="020B0603020204020204" pitchFamily="34" charset="0"/>
                  <a:cs typeface="Amazon Ember" panose="020B0603020204020204" pitchFamily="34" charset="0"/>
                </a:defRPr>
              </a:lvl1pPr>
            </a:lstStyle>
            <a:p>
              <a:pPr marL="285750" indent="-285750" algn="l" rtl="0">
                <a:buFont typeface="Arial" panose="020B0604020202020204" pitchFamily="34" charset="0"/>
                <a:buChar char="•"/>
              </a:pPr>
              <a:r>
                <a:rPr lang="pt-BR" sz="2400">
                  <a:latin typeface="+mn-lt"/>
                  <a:ea typeface="Amazon Ember Light" panose="020B0403020204020204" pitchFamily="34" charset="0"/>
                  <a:cs typeface="Amazon Ember Light" panose="020B0403020204020204" pitchFamily="34" charset="0"/>
                </a:rPr>
                <a:t>Distribuição de tráfego</a:t>
              </a:r>
            </a:p>
            <a:p>
              <a:pPr marL="285750" indent="-285750" algn="l" rtl="0">
                <a:buFont typeface="Arial" panose="020B0604020202020204" pitchFamily="34" charset="0"/>
                <a:buChar char="•"/>
              </a:pPr>
              <a:r>
                <a:rPr lang="pt-BR" sz="2400">
                  <a:latin typeface="+mn-lt"/>
                  <a:ea typeface="Amazon Ember Light" panose="020B0403020204020204" pitchFamily="34" charset="0"/>
                  <a:cs typeface="Amazon Ember Light" panose="020B0403020204020204" pitchFamily="34" charset="0"/>
                </a:rPr>
                <a:t>Failover</a:t>
              </a:r>
            </a:p>
          </p:txBody>
        </p:sp>
        <p:pic>
          <p:nvPicPr>
            <p:cNvPr id="29" name="Graphic 28">
              <a:extLst>
                <a:ext uri="{FF2B5EF4-FFF2-40B4-BE49-F238E27FC236}">
                  <a16:creationId xmlns:a16="http://schemas.microsoft.com/office/drawing/2014/main" id="{5EFD9690-3EE7-ED46-863A-2DA3B716E87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740400" y="1522220"/>
              <a:ext cx="711200" cy="711200"/>
            </a:xfrm>
            <a:prstGeom prst="rect">
              <a:avLst/>
            </a:prstGeom>
          </p:spPr>
        </p:pic>
        <p:sp>
          <p:nvSpPr>
            <p:cNvPr id="17" name="TextBox 16">
              <a:extLst>
                <a:ext uri="{FF2B5EF4-FFF2-40B4-BE49-F238E27FC236}">
                  <a16:creationId xmlns:a16="http://schemas.microsoft.com/office/drawing/2014/main" id="{D9B756AE-ECA3-D349-8105-01E20A1DC566}"/>
                </a:ext>
              </a:extLst>
            </p:cNvPr>
            <p:cNvSpPr txBox="1"/>
            <p:nvPr/>
          </p:nvSpPr>
          <p:spPr>
            <a:xfrm>
              <a:off x="6451600" y="1529836"/>
              <a:ext cx="3356275" cy="461665"/>
            </a:xfrm>
            <a:prstGeom prst="rect">
              <a:avLst/>
            </a:prstGeom>
            <a:noFill/>
          </p:spPr>
          <p:txBody>
            <a:bodyPr wrap="square" rtlCol="0">
              <a:spAutoFit/>
            </a:bodyPr>
            <a:lstStyle>
              <a:defPPr>
                <a:defRPr lang="en-US"/>
              </a:defPPr>
              <a:lvl1pPr>
                <a:defRPr sz="1100">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pPr algn="ctr" rtl="0"/>
              <a:r>
                <a:rPr lang="pt-BR" sz="2400">
                  <a:latin typeface="Amazon Ember" panose="020B0603020204020204"/>
                  <a:ea typeface="Amazon Ember" panose="020B0603020204020204" pitchFamily="34" charset="0"/>
                  <a:cs typeface="Amazon Ember" panose="020B0603020204020204" pitchFamily="34" charset="0"/>
                </a:rPr>
                <a:t>Elastic Load Balancing</a:t>
              </a:r>
            </a:p>
          </p:txBody>
        </p:sp>
        <p:sp>
          <p:nvSpPr>
            <p:cNvPr id="22" name="TextBox 21">
              <a:extLst>
                <a:ext uri="{FF2B5EF4-FFF2-40B4-BE49-F238E27FC236}">
                  <a16:creationId xmlns:a16="http://schemas.microsoft.com/office/drawing/2014/main" id="{F2046BD8-234C-3E45-8CDC-355995A719CE}"/>
                </a:ext>
              </a:extLst>
            </p:cNvPr>
            <p:cNvSpPr txBox="1"/>
            <p:nvPr/>
          </p:nvSpPr>
          <p:spPr>
            <a:xfrm>
              <a:off x="6811029" y="1957862"/>
              <a:ext cx="4139531" cy="1200329"/>
            </a:xfrm>
            <a:prstGeom prst="rect">
              <a:avLst/>
            </a:prstGeom>
            <a:noFill/>
          </p:spPr>
          <p:txBody>
            <a:bodyPr wrap="square" rtlCol="0">
              <a:spAutoFit/>
            </a:bodyPr>
            <a:lstStyle>
              <a:defPPr>
                <a:defRPr lang="en-US"/>
              </a:defPPr>
              <a:lvl1pPr algn="ctr">
                <a:defRPr sz="1400">
                  <a:latin typeface="Amazon Ember" panose="020B0603020204020204" pitchFamily="34" charset="0"/>
                  <a:ea typeface="Amazon Ember" panose="020B0603020204020204" pitchFamily="34" charset="0"/>
                  <a:cs typeface="Amazon Ember" panose="020B0603020204020204" pitchFamily="34" charset="0"/>
                </a:defRPr>
              </a:lvl1pPr>
            </a:lstStyle>
            <a:p>
              <a:pPr marL="285750" indent="-285750" algn="l" rtl="0">
                <a:buFont typeface="Arial" panose="020B0604020202020204" pitchFamily="34" charset="0"/>
                <a:buChar char="•"/>
              </a:pPr>
              <a:r>
                <a:rPr lang="pt-BR" sz="2400">
                  <a:latin typeface="+mn-lt"/>
                  <a:ea typeface="Amazon Ember Light" panose="020B0403020204020204" pitchFamily="34" charset="0"/>
                  <a:cs typeface="Amazon Ember Light" panose="020B0403020204020204" pitchFamily="34" charset="0"/>
                </a:rPr>
                <a:t>Balanceamento de carga</a:t>
              </a:r>
            </a:p>
            <a:p>
              <a:pPr marL="285750" indent="-285750" algn="l" rtl="0">
                <a:buFont typeface="Arial" panose="020B0604020202020204" pitchFamily="34" charset="0"/>
                <a:buChar char="•"/>
              </a:pPr>
              <a:r>
                <a:rPr lang="pt-BR" sz="2400">
                  <a:latin typeface="+mn-lt"/>
                  <a:ea typeface="Amazon Ember Light" panose="020B0403020204020204" pitchFamily="34" charset="0"/>
                  <a:cs typeface="Amazon Ember Light" panose="020B0403020204020204" pitchFamily="34" charset="0"/>
                </a:rPr>
                <a:t>Verificações de integridade e failover</a:t>
              </a:r>
            </a:p>
          </p:txBody>
        </p:sp>
        <p:pic>
          <p:nvPicPr>
            <p:cNvPr id="30" name="Graphic 29">
              <a:extLst>
                <a:ext uri="{FF2B5EF4-FFF2-40B4-BE49-F238E27FC236}">
                  <a16:creationId xmlns:a16="http://schemas.microsoft.com/office/drawing/2014/main" id="{1EBB5355-F3AF-4E49-98A6-E75DF2871E70}"/>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40121" y="3716039"/>
              <a:ext cx="711200" cy="711200"/>
            </a:xfrm>
            <a:prstGeom prst="rect">
              <a:avLst/>
            </a:prstGeom>
          </p:spPr>
        </p:pic>
        <p:sp>
          <p:nvSpPr>
            <p:cNvPr id="20" name="TextBox 19">
              <a:extLst>
                <a:ext uri="{FF2B5EF4-FFF2-40B4-BE49-F238E27FC236}">
                  <a16:creationId xmlns:a16="http://schemas.microsoft.com/office/drawing/2014/main" id="{F5A2CE48-0530-094B-9F3A-F5BF72541762}"/>
                </a:ext>
              </a:extLst>
            </p:cNvPr>
            <p:cNvSpPr txBox="1"/>
            <p:nvPr/>
          </p:nvSpPr>
          <p:spPr>
            <a:xfrm>
              <a:off x="1348498" y="3735184"/>
              <a:ext cx="3465765" cy="830997"/>
            </a:xfrm>
            <a:prstGeom prst="rect">
              <a:avLst/>
            </a:prstGeom>
            <a:noFill/>
          </p:spPr>
          <p:txBody>
            <a:bodyPr wrap="square" rtlCol="0">
              <a:spAutoFit/>
            </a:bodyPr>
            <a:lstStyle>
              <a:defPPr>
                <a:defRPr lang="en-US"/>
              </a:defPPr>
              <a:lvl1pPr algn="ctr">
                <a:defRPr sz="1600" b="1">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pPr algn="l" rtl="0"/>
              <a:r>
                <a:rPr lang="pt-BR" sz="2400" b="0">
                  <a:latin typeface="Amazon Ember" panose="020B0603020204020204"/>
                  <a:ea typeface="Amazon Ember" panose="020B0603020204020204" pitchFamily="34" charset="0"/>
                  <a:cs typeface="Amazon Ember" panose="020B0603020204020204" pitchFamily="34" charset="0"/>
                </a:rPr>
                <a:t>Amazon Virtual Private Cloud (Amazon VPC)</a:t>
              </a:r>
            </a:p>
          </p:txBody>
        </p:sp>
        <p:sp>
          <p:nvSpPr>
            <p:cNvPr id="23" name="TextBox 22">
              <a:extLst>
                <a:ext uri="{FF2B5EF4-FFF2-40B4-BE49-F238E27FC236}">
                  <a16:creationId xmlns:a16="http://schemas.microsoft.com/office/drawing/2014/main" id="{F62105E1-49D5-3D46-BD9E-4EF22A2D8942}"/>
                </a:ext>
              </a:extLst>
            </p:cNvPr>
            <p:cNvSpPr txBox="1"/>
            <p:nvPr/>
          </p:nvSpPr>
          <p:spPr>
            <a:xfrm>
              <a:off x="1702053" y="4575318"/>
              <a:ext cx="3313292" cy="1200329"/>
            </a:xfrm>
            <a:prstGeom prst="rect">
              <a:avLst/>
            </a:prstGeom>
            <a:noFill/>
          </p:spPr>
          <p:txBody>
            <a:bodyPr wrap="square" rtlCol="0">
              <a:spAutoFit/>
            </a:bodyPr>
            <a:lstStyle>
              <a:defPPr>
                <a:defRPr lang="en-US"/>
              </a:defPPr>
              <a:lvl1pPr algn="ctr">
                <a:defRPr sz="1400">
                  <a:latin typeface="Amazon Ember" panose="020B0603020204020204" pitchFamily="34" charset="0"/>
                  <a:ea typeface="Amazon Ember" panose="020B0603020204020204" pitchFamily="34" charset="0"/>
                  <a:cs typeface="Amazon Ember" panose="020B0603020204020204" pitchFamily="34" charset="0"/>
                </a:defRPr>
              </a:lvl1pPr>
            </a:lstStyle>
            <a:p>
              <a:pPr algn="l" rtl="0"/>
              <a:r>
                <a:rPr lang="pt-BR" sz="2400">
                  <a:latin typeface="+mn-lt"/>
                  <a:ea typeface="Amazon Ember Light" panose="020B0403020204020204" pitchFamily="34" charset="0"/>
                  <a:cs typeface="Amazon Ember Light" panose="020B0403020204020204" pitchFamily="34" charset="0"/>
                </a:rPr>
                <a:t>Estenda a topologia de rede on-premises existente para a nuvem </a:t>
              </a:r>
            </a:p>
          </p:txBody>
        </p:sp>
        <p:pic>
          <p:nvPicPr>
            <p:cNvPr id="31" name="Graphic 30">
              <a:extLst>
                <a:ext uri="{FF2B5EF4-FFF2-40B4-BE49-F238E27FC236}">
                  <a16:creationId xmlns:a16="http://schemas.microsoft.com/office/drawing/2014/main" id="{7399BA96-A037-5C42-BF80-4C68F2237A3D}"/>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740400" y="3716039"/>
              <a:ext cx="711200" cy="711200"/>
            </a:xfrm>
            <a:prstGeom prst="rect">
              <a:avLst/>
            </a:prstGeom>
          </p:spPr>
        </p:pic>
        <p:sp>
          <p:nvSpPr>
            <p:cNvPr id="18" name="TextBox 17">
              <a:extLst>
                <a:ext uri="{FF2B5EF4-FFF2-40B4-BE49-F238E27FC236}">
                  <a16:creationId xmlns:a16="http://schemas.microsoft.com/office/drawing/2014/main" id="{701C3C44-3764-1C49-8F97-65C1BCEDB141}"/>
                </a:ext>
              </a:extLst>
            </p:cNvPr>
            <p:cNvSpPr txBox="1"/>
            <p:nvPr/>
          </p:nvSpPr>
          <p:spPr>
            <a:xfrm>
              <a:off x="6451600" y="3825124"/>
              <a:ext cx="3127230" cy="461665"/>
            </a:xfrm>
            <a:prstGeom prst="rect">
              <a:avLst/>
            </a:prstGeom>
            <a:noFill/>
          </p:spPr>
          <p:txBody>
            <a:bodyPr wrap="square" rtlCol="0">
              <a:spAutoFit/>
            </a:bodyPr>
            <a:lstStyle>
              <a:defPPr>
                <a:defRPr lang="en-US"/>
              </a:defPPr>
              <a:lvl1pPr algn="ctr">
                <a:defRPr sz="1600" b="1">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pPr rtl="0"/>
              <a:r>
                <a:rPr lang="pt-BR" sz="2400" b="0">
                  <a:latin typeface="Amazon Ember" panose="020B0603020204020204"/>
                  <a:ea typeface="Amazon Ember" panose="020B0603020204020204" pitchFamily="34" charset="0"/>
                  <a:cs typeface="Amazon Ember" panose="020B0603020204020204" pitchFamily="34" charset="0"/>
                </a:rPr>
                <a:t>AWS Direct Connect</a:t>
              </a:r>
            </a:p>
          </p:txBody>
        </p:sp>
        <p:sp>
          <p:nvSpPr>
            <p:cNvPr id="24" name="TextBox 23">
              <a:extLst>
                <a:ext uri="{FF2B5EF4-FFF2-40B4-BE49-F238E27FC236}">
                  <a16:creationId xmlns:a16="http://schemas.microsoft.com/office/drawing/2014/main" id="{1C514791-FF28-B44A-AC95-8D30E7097837}"/>
                </a:ext>
              </a:extLst>
            </p:cNvPr>
            <p:cNvSpPr txBox="1"/>
            <p:nvPr/>
          </p:nvSpPr>
          <p:spPr>
            <a:xfrm>
              <a:off x="6811029" y="4575318"/>
              <a:ext cx="4542771" cy="1200329"/>
            </a:xfrm>
            <a:prstGeom prst="rect">
              <a:avLst/>
            </a:prstGeom>
            <a:noFill/>
          </p:spPr>
          <p:txBody>
            <a:bodyPr wrap="square" rtlCol="0">
              <a:spAutoFit/>
            </a:bodyPr>
            <a:lstStyle>
              <a:defPPr>
                <a:defRPr lang="en-US"/>
              </a:defPPr>
              <a:lvl1pPr algn="ctr">
                <a:defRPr sz="1400">
                  <a:latin typeface="Amazon Ember" panose="020B0603020204020204" pitchFamily="34" charset="0"/>
                  <a:ea typeface="Amazon Ember" panose="020B0603020204020204" pitchFamily="34" charset="0"/>
                  <a:cs typeface="Amazon Ember" panose="020B0603020204020204" pitchFamily="34" charset="0"/>
                </a:defRPr>
              </a:lvl1pPr>
            </a:lstStyle>
            <a:p>
              <a:pPr algn="l" rtl="0"/>
              <a:r>
                <a:rPr lang="pt-BR" sz="2400">
                  <a:latin typeface="+mn-lt"/>
                  <a:ea typeface="Amazon Ember Light" panose="020B0403020204020204" pitchFamily="34" charset="0"/>
                  <a:cs typeface="Amazon Ember Light" panose="020B0403020204020204" pitchFamily="34" charset="0"/>
                </a:rPr>
                <a:t>Replicação rápida e consistente e backups de grandes ambientes on-premises na nuvem</a:t>
              </a:r>
            </a:p>
          </p:txBody>
        </p:sp>
      </p:grpSp>
    </p:spTree>
    <p:custDataLst>
      <p:tags r:id="rId1"/>
    </p:custDataLst>
    <p:extLst>
      <p:ext uri="{BB962C8B-B14F-4D97-AF65-F5344CB8AC3E}">
        <p14:creationId xmlns:p14="http://schemas.microsoft.com/office/powerpoint/2010/main" val="1311778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1AC4FD5-5FC7-C443-8E17-14B7F0B40CCB}"/>
              </a:ext>
            </a:extLst>
          </p:cNvPr>
          <p:cNvSpPr>
            <a:spLocks noGrp="1"/>
          </p:cNvSpPr>
          <p:nvPr>
            <p:ph type="title"/>
          </p:nvPr>
        </p:nvSpPr>
        <p:spPr/>
        <p:txBody>
          <a:bodyPr rtlCol="0"/>
          <a:lstStyle/>
          <a:p>
            <a:pPr rtl="0"/>
            <a:r>
              <a:rPr lang="pt-BR"/>
              <a:t>Visão geral do módulo</a:t>
            </a:r>
          </a:p>
        </p:txBody>
      </p:sp>
      <p:sp>
        <p:nvSpPr>
          <p:cNvPr id="5" name="Content Placeholder 4"/>
          <p:cNvSpPr>
            <a:spLocks noGrp="1"/>
          </p:cNvSpPr>
          <p:nvPr>
            <p:ph idx="1"/>
          </p:nvPr>
        </p:nvSpPr>
        <p:spPr>
          <a:xfrm>
            <a:off x="585652" y="1524228"/>
            <a:ext cx="5504688" cy="4648788"/>
          </a:xfrm>
        </p:spPr>
        <p:txBody>
          <a:bodyPr rtlCol="0">
            <a:noAutofit/>
          </a:bodyPr>
          <a:lstStyle/>
          <a:p>
            <a:pPr marL="0" indent="0" rtl="0">
              <a:spcBef>
                <a:spcPts val="1800"/>
              </a:spcBef>
              <a:buNone/>
            </a:pPr>
            <a:r>
              <a:rPr lang="pt-BR" sz="2400">
                <a:latin typeface="Amazon Ember" panose="02000000000000000000"/>
                <a:ea typeface="Amazon Ember" panose="02000000000000000000" pitchFamily="2" charset="0"/>
              </a:rPr>
              <a:t>Seções</a:t>
            </a:r>
          </a:p>
          <a:p>
            <a:pPr marL="457200" indent="-457200" rtl="0">
              <a:spcBef>
                <a:spcPts val="1800"/>
              </a:spcBef>
              <a:buFont typeface="+mj-lt"/>
              <a:buAutoNum type="arabicPeriod"/>
            </a:pPr>
            <a:r>
              <a:rPr lang="pt-BR" sz="2000">
                <a:latin typeface="+mn-lt"/>
              </a:rPr>
              <a:t>Necessidade arquitetônica</a:t>
            </a:r>
          </a:p>
          <a:p>
            <a:pPr marL="457200" indent="-457200" rtl="0">
              <a:spcBef>
                <a:spcPts val="1800"/>
              </a:spcBef>
              <a:buFont typeface="+mj-lt"/>
              <a:buAutoNum type="arabicPeriod"/>
            </a:pPr>
            <a:r>
              <a:rPr lang="pt-BR" sz="2000">
                <a:latin typeface="+mn-lt"/>
              </a:rPr>
              <a:t>Estratégias de planejamento para desastres</a:t>
            </a:r>
          </a:p>
          <a:p>
            <a:pPr marL="457200" indent="-457200" rtl="0">
              <a:spcBef>
                <a:spcPts val="1800"/>
              </a:spcBef>
              <a:buFont typeface="+mj-lt"/>
              <a:buAutoNum type="arabicPeriod"/>
            </a:pPr>
            <a:r>
              <a:rPr lang="pt-BR" sz="2000">
                <a:latin typeface="+mn-lt"/>
              </a:rPr>
              <a:t>Padrões de recuperação de desastres</a:t>
            </a:r>
            <a:endParaRPr lang="en-US" sz="2000" dirty="0">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a:xfrm>
            <a:off x="6246312" y="1524228"/>
            <a:ext cx="5504688" cy="4648788"/>
          </a:xfrm>
        </p:spPr>
        <p:txBody>
          <a:bodyPr rtlCol="0"/>
          <a:lstStyle/>
          <a:p>
            <a:pPr marL="0" indent="0" rtl="0">
              <a:buNone/>
            </a:pPr>
            <a:r>
              <a:rPr lang="pt-BR" sz="2400">
                <a:latin typeface="Amazon Ember" panose="02000000000000000000"/>
                <a:ea typeface="Amazon Ember" panose="02000000000000000000" pitchFamily="2" charset="0"/>
              </a:rPr>
              <a:t>Laboratório</a:t>
            </a:r>
          </a:p>
          <a:p>
            <a:pPr rtl="0"/>
            <a:r>
              <a:rPr lang="pt-BR" sz="2000">
                <a:latin typeface="+mn-lt"/>
              </a:rPr>
              <a:t>Laboratório guiado: Armazenamento híbrido e migração de dados com o gateway de arquivos do AWS Storage Gateway</a:t>
            </a:r>
          </a:p>
          <a:p>
            <a:pPr marL="0" indent="0" rtl="0">
              <a:buNone/>
            </a:pPr>
            <a:endParaRPr lang="en-US" sz="2000" dirty="0">
              <a:latin typeface="Amazon Ember" panose="02000000000000000000"/>
            </a:endParaRPr>
          </a:p>
          <a:p>
            <a:pPr marL="0" indent="0" rtl="0">
              <a:buNone/>
            </a:pPr>
            <a:endParaRPr lang="en-US" sz="2400" dirty="0">
              <a:latin typeface="Amazon Ember" panose="02000000000000000000"/>
            </a:endParaRPr>
          </a:p>
          <a:p>
            <a:pPr marL="0" indent="0" rtl="0">
              <a:buNone/>
            </a:pPr>
            <a:endParaRPr lang="en-US" sz="2000" dirty="0">
              <a:latin typeface="Amazon Ember" panose="02000000000000000000"/>
            </a:endParaRPr>
          </a:p>
          <a:p>
            <a:pPr rtl="0"/>
            <a:endParaRPr lang="en-US" sz="2000" dirty="0">
              <a:latin typeface="Amazon Ember" panose="02000000000000000000"/>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xmlns="" val="0"/>
              </a:ext>
            </a:extLst>
          </p:cNvPr>
          <p:cNvGrpSpPr/>
          <p:nvPr/>
        </p:nvGrpSpPr>
        <p:grpSpPr>
          <a:xfrm>
            <a:off x="6314431" y="3582460"/>
            <a:ext cx="2564033" cy="532323"/>
            <a:chOff x="4188879" y="4810544"/>
            <a:chExt cx="256403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031710" cy="400110"/>
            </a:xfrm>
            <a:prstGeom prst="rect">
              <a:avLst/>
            </a:prstGeom>
            <a:noFill/>
          </p:spPr>
          <p:txBody>
            <a:bodyPr wrap="none" rtlCol="0">
              <a:spAutoFit/>
            </a:bodyPr>
            <a:lstStyle/>
            <a:p>
              <a:pPr rtl="0"/>
              <a:r>
                <a:rPr lang="pt-BR" sz="2000" b="1">
                  <a:latin typeface="Amazon Ember" panose="02000000000000000000"/>
                  <a:ea typeface="Amazon Ember" panose="020B0603020204020204" pitchFamily="34" charset="0"/>
                  <a:cs typeface="Amazon Ember" panose="020B0603020204020204" pitchFamily="34" charset="0"/>
                </a:rPr>
                <a:t>Teste de conhecimento</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xmlns=""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0F408-DF38-D249-A4D9-44DB5CBDE568}"/>
              </a:ext>
            </a:extLst>
          </p:cNvPr>
          <p:cNvSpPr>
            <a:spLocks noGrp="1"/>
          </p:cNvSpPr>
          <p:nvPr>
            <p:ph type="title"/>
          </p:nvPr>
        </p:nvSpPr>
        <p:spPr/>
        <p:txBody>
          <a:bodyPr rtlCol="0"/>
          <a:lstStyle/>
          <a:p>
            <a:pPr rtl="0"/>
            <a:r>
              <a:rPr lang="pt-BR" sz="3600"/>
              <a:t>Bancos de dados: recursos que suportam a recuperação</a:t>
            </a:r>
          </a:p>
        </p:txBody>
      </p:sp>
      <p:pic>
        <p:nvPicPr>
          <p:cNvPr id="15" name="Graphic 14">
            <a:extLst>
              <a:ext uri="{FF2B5EF4-FFF2-40B4-BE49-F238E27FC236}">
                <a16:creationId xmlns:a16="http://schemas.microsoft.com/office/drawing/2014/main" id="{346011AC-30EC-B940-BCC5-6A93043E478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50046" y="1582015"/>
            <a:ext cx="711200" cy="711200"/>
          </a:xfrm>
          <a:prstGeom prst="rect">
            <a:avLst/>
          </a:prstGeom>
        </p:spPr>
      </p:pic>
      <p:sp>
        <p:nvSpPr>
          <p:cNvPr id="25" name="Text Placeholder 24">
            <a:extLst>
              <a:ext uri="{FF2B5EF4-FFF2-40B4-BE49-F238E27FC236}">
                <a16:creationId xmlns:a16="http://schemas.microsoft.com/office/drawing/2014/main" id="{520ACD73-3A50-407F-A711-02E514D3A1E0}"/>
              </a:ext>
            </a:extLst>
          </p:cNvPr>
          <p:cNvSpPr>
            <a:spLocks noGrp="1"/>
          </p:cNvSpPr>
          <p:nvPr>
            <p:ph type="body" sz="quarter" idx="15"/>
          </p:nvPr>
        </p:nvSpPr>
        <p:spPr>
          <a:xfrm>
            <a:off x="1232577" y="1581767"/>
            <a:ext cx="4685298" cy="711200"/>
          </a:xfrm>
        </p:spPr>
        <p:txBody>
          <a:bodyPr rtlCol="0"/>
          <a:lstStyle/>
          <a:p>
            <a:pPr rtl="0"/>
            <a:r>
              <a:rPr lang="pt-BR" sz="2600"/>
              <a:t>Amazon Relational Database Service (Amazon RDS)</a:t>
            </a:r>
          </a:p>
          <a:p>
            <a:pPr rtl="0"/>
            <a:endParaRPr lang="en-US" sz="2600" dirty="0"/>
          </a:p>
        </p:txBody>
      </p:sp>
      <p:sp>
        <p:nvSpPr>
          <p:cNvPr id="10" name="Content Placeholder 9">
            <a:extLst>
              <a:ext uri="{FF2B5EF4-FFF2-40B4-BE49-F238E27FC236}">
                <a16:creationId xmlns:a16="http://schemas.microsoft.com/office/drawing/2014/main" id="{FCAE9E39-E8A6-4802-B776-075B476360A8}"/>
              </a:ext>
            </a:extLst>
          </p:cNvPr>
          <p:cNvSpPr>
            <a:spLocks noGrp="1"/>
          </p:cNvSpPr>
          <p:nvPr>
            <p:ph idx="14"/>
          </p:nvPr>
        </p:nvSpPr>
        <p:spPr>
          <a:xfrm>
            <a:off x="419100" y="2782562"/>
            <a:ext cx="5504688" cy="3390454"/>
          </a:xfrm>
        </p:spPr>
        <p:txBody>
          <a:bodyPr rtlCol="0"/>
          <a:lstStyle/>
          <a:p>
            <a:pPr rtl="0"/>
            <a:r>
              <a:rPr lang="pt-BR" sz="2000"/>
              <a:t>Crie um snapshot dos dados e salve-os em uma região separada</a:t>
            </a:r>
          </a:p>
          <a:p>
            <a:pPr rtl="0"/>
            <a:r>
              <a:rPr lang="pt-BR" sz="2000"/>
              <a:t>Combine réplicas de leitura com Multi-AZ para criar uma estratégia resiliente para a recuperação de desastres.</a:t>
            </a:r>
          </a:p>
          <a:p>
            <a:pPr rtl="0"/>
            <a:r>
              <a:rPr lang="pt-BR" sz="2000"/>
              <a:t>Retenha backups automatizados</a:t>
            </a:r>
          </a:p>
          <a:p>
            <a:pPr rtl="0"/>
            <a:endParaRPr lang="en-US" sz="2000" dirty="0"/>
          </a:p>
        </p:txBody>
      </p:sp>
      <p:pic>
        <p:nvPicPr>
          <p:cNvPr id="13" name="Graphic 12">
            <a:extLst>
              <a:ext uri="{FF2B5EF4-FFF2-40B4-BE49-F238E27FC236}">
                <a16:creationId xmlns:a16="http://schemas.microsoft.com/office/drawing/2014/main" id="{53A4F6B4-3E50-A446-A190-CFE3DD359605}"/>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274126" y="1582015"/>
            <a:ext cx="711200" cy="711200"/>
          </a:xfrm>
          <a:prstGeom prst="rect">
            <a:avLst/>
          </a:prstGeom>
        </p:spPr>
      </p:pic>
      <p:sp>
        <p:nvSpPr>
          <p:cNvPr id="26" name="Text Placeholder 25">
            <a:extLst>
              <a:ext uri="{FF2B5EF4-FFF2-40B4-BE49-F238E27FC236}">
                <a16:creationId xmlns:a16="http://schemas.microsoft.com/office/drawing/2014/main" id="{E3E68A71-3192-423B-9545-50F6C6D07A4F}"/>
              </a:ext>
            </a:extLst>
          </p:cNvPr>
          <p:cNvSpPr>
            <a:spLocks noGrp="1"/>
          </p:cNvSpPr>
          <p:nvPr>
            <p:ph type="body" sz="quarter" idx="17"/>
          </p:nvPr>
        </p:nvSpPr>
        <p:spPr>
          <a:xfrm>
            <a:off x="7069276" y="1678649"/>
            <a:ext cx="4685298" cy="517932"/>
          </a:xfrm>
        </p:spPr>
        <p:txBody>
          <a:bodyPr rtlCol="0"/>
          <a:lstStyle/>
          <a:p>
            <a:pPr rtl="0"/>
            <a:r>
              <a:rPr lang="pt-BR" sz="2600"/>
              <a:t>Amazon DynamoDB</a:t>
            </a:r>
          </a:p>
          <a:p>
            <a:pPr rtl="0"/>
            <a:endParaRPr lang="en-US" sz="2600" dirty="0"/>
          </a:p>
        </p:txBody>
      </p:sp>
      <p:sp>
        <p:nvSpPr>
          <p:cNvPr id="11" name="Content Placeholder 10">
            <a:extLst>
              <a:ext uri="{FF2B5EF4-FFF2-40B4-BE49-F238E27FC236}">
                <a16:creationId xmlns:a16="http://schemas.microsoft.com/office/drawing/2014/main" id="{554891FB-1A05-4B31-92B9-870336C9C457}"/>
              </a:ext>
            </a:extLst>
          </p:cNvPr>
          <p:cNvSpPr>
            <a:spLocks noGrp="1"/>
          </p:cNvSpPr>
          <p:nvPr>
            <p:ph idx="16"/>
          </p:nvPr>
        </p:nvSpPr>
        <p:spPr>
          <a:xfrm>
            <a:off x="6249885" y="2782562"/>
            <a:ext cx="5504688" cy="3390454"/>
          </a:xfrm>
        </p:spPr>
        <p:txBody>
          <a:bodyPr rtlCol="0"/>
          <a:lstStyle/>
          <a:p>
            <a:pPr rtl="0"/>
            <a:r>
              <a:rPr lang="pt-BR" sz="2000"/>
              <a:t>Faça o backup de tabelas inteiras em segundos</a:t>
            </a:r>
          </a:p>
          <a:p>
            <a:pPr rtl="0"/>
            <a:r>
              <a:rPr lang="pt-BR" sz="2000"/>
              <a:t>Use a recuperação point-in-time para fazer o backup contínuo de tabelas por até 35 dias</a:t>
            </a:r>
          </a:p>
          <a:p>
            <a:pPr rtl="0"/>
            <a:r>
              <a:rPr lang="pt-BR" sz="2000"/>
              <a:t>Inicie backups com um único clique no console ou uma única chamada da interface de programação de aplicações (API)</a:t>
            </a:r>
          </a:p>
          <a:p>
            <a:pPr rtl="0"/>
            <a:r>
              <a:rPr lang="pt-BR" sz="2000"/>
              <a:t>Use tabelas globais para criar um banco de dados multirregional e multi-mestre que fornece performance local rápida para aplicações distribuídas globalmente e em grande escala</a:t>
            </a:r>
          </a:p>
          <a:p>
            <a:pPr rtl="0"/>
            <a:endParaRPr lang="en-US" sz="2000" dirty="0"/>
          </a:p>
        </p:txBody>
      </p:sp>
    </p:spTree>
    <p:custDataLst>
      <p:tags r:id="rId1"/>
    </p:custDataLst>
    <p:extLst>
      <p:ext uri="{BB962C8B-B14F-4D97-AF65-F5344CB8AC3E}">
        <p14:creationId xmlns:p14="http://schemas.microsoft.com/office/powerpoint/2010/main" val="2487190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0F408-DF38-D249-A4D9-44DB5CBDE568}"/>
              </a:ext>
            </a:extLst>
          </p:cNvPr>
          <p:cNvSpPr>
            <a:spLocks noGrp="1"/>
          </p:cNvSpPr>
          <p:nvPr>
            <p:ph type="title"/>
          </p:nvPr>
        </p:nvSpPr>
        <p:spPr/>
        <p:txBody>
          <a:bodyPr rtlCol="0"/>
          <a:lstStyle/>
          <a:p>
            <a:pPr rtl="0"/>
            <a:r>
              <a:rPr lang="pt-BR" sz="3600"/>
              <a:t>Serviços de automação: replicação ou reimplantação rápida de ambientes</a:t>
            </a:r>
          </a:p>
        </p:txBody>
      </p:sp>
      <p:pic>
        <p:nvPicPr>
          <p:cNvPr id="25" name="Graphic 24">
            <a:extLst>
              <a:ext uri="{FF2B5EF4-FFF2-40B4-BE49-F238E27FC236}">
                <a16:creationId xmlns:a16="http://schemas.microsoft.com/office/drawing/2014/main" id="{05B4A0C6-ED6B-4318-B2A8-1E46BD5976B6}"/>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26934" y="1508155"/>
            <a:ext cx="711200" cy="711200"/>
          </a:xfrm>
          <a:prstGeom prst="rect">
            <a:avLst/>
          </a:prstGeom>
        </p:spPr>
      </p:pic>
      <p:pic>
        <p:nvPicPr>
          <p:cNvPr id="26" name="Graphic 25">
            <a:extLst>
              <a:ext uri="{FF2B5EF4-FFF2-40B4-BE49-F238E27FC236}">
                <a16:creationId xmlns:a16="http://schemas.microsoft.com/office/drawing/2014/main" id="{C4F43D2A-44C7-4117-AAC8-6F4C1B38A58A}"/>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26934" y="3033923"/>
            <a:ext cx="711200" cy="711200"/>
          </a:xfrm>
          <a:prstGeom prst="rect">
            <a:avLst/>
          </a:prstGeom>
        </p:spPr>
      </p:pic>
      <p:pic>
        <p:nvPicPr>
          <p:cNvPr id="27" name="Graphic 26">
            <a:extLst>
              <a:ext uri="{FF2B5EF4-FFF2-40B4-BE49-F238E27FC236}">
                <a16:creationId xmlns:a16="http://schemas.microsoft.com/office/drawing/2014/main" id="{70CBC722-55F6-4334-A979-88886A9B01C8}"/>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26934" y="4433361"/>
            <a:ext cx="711200" cy="711200"/>
          </a:xfrm>
          <a:prstGeom prst="rect">
            <a:avLst/>
          </a:prstGeom>
        </p:spPr>
      </p:pic>
      <p:sp>
        <p:nvSpPr>
          <p:cNvPr id="9" name="Content Placeholder 8">
            <a:extLst>
              <a:ext uri="{FF2B5EF4-FFF2-40B4-BE49-F238E27FC236}">
                <a16:creationId xmlns:a16="http://schemas.microsoft.com/office/drawing/2014/main" id="{A4AD04AE-A3E8-4192-94C6-D738CB5D99A2}"/>
              </a:ext>
            </a:extLst>
          </p:cNvPr>
          <p:cNvSpPr>
            <a:spLocks noGrp="1"/>
          </p:cNvSpPr>
          <p:nvPr>
            <p:ph idx="1"/>
          </p:nvPr>
        </p:nvSpPr>
        <p:spPr>
          <a:xfrm>
            <a:off x="1588168" y="1528175"/>
            <a:ext cx="10184732" cy="4648788"/>
          </a:xfrm>
        </p:spPr>
        <p:txBody>
          <a:bodyPr rtlCol="0"/>
          <a:lstStyle/>
          <a:p>
            <a:pPr marL="0" indent="0" rtl="0">
              <a:buNone/>
            </a:pPr>
            <a:r>
              <a:rPr lang="pt-BR" sz="2400"/>
              <a:t>AWS CloudFormation</a:t>
            </a:r>
          </a:p>
          <a:p>
            <a:pPr lvl="1" rtl="0"/>
            <a:r>
              <a:rPr lang="pt-BR" sz="2000"/>
              <a:t>Use modelos para implantar rapidamente as coleções de recursos conforme necessário</a:t>
            </a:r>
          </a:p>
          <a:p>
            <a:pPr lvl="1" rtl="0"/>
            <a:r>
              <a:rPr lang="pt-BR" sz="2000"/>
              <a:t>Duplique os ambientes de produção em uma nova região ou na VPC em minutos</a:t>
            </a:r>
          </a:p>
          <a:p>
            <a:pPr lvl="1" rtl="0"/>
            <a:endParaRPr lang="en-US" sz="1200" dirty="0"/>
          </a:p>
          <a:p>
            <a:pPr marL="0" indent="0" rtl="0">
              <a:buNone/>
            </a:pPr>
            <a:r>
              <a:rPr lang="pt-BR" sz="2400"/>
              <a:t>AWS Elastic Beanstalk</a:t>
            </a:r>
          </a:p>
          <a:p>
            <a:pPr lvl="1" rtl="0"/>
            <a:r>
              <a:rPr lang="pt-BR" sz="2000"/>
              <a:t>Reimplante rapidamente toda a pilha com apenas alguns cliques</a:t>
            </a:r>
          </a:p>
          <a:p>
            <a:pPr lvl="1" rtl="0"/>
            <a:endParaRPr lang="en-US" sz="2000" dirty="0"/>
          </a:p>
          <a:p>
            <a:pPr marL="0" indent="0" rtl="0">
              <a:buNone/>
            </a:pPr>
            <a:r>
              <a:rPr lang="pt-BR" sz="2400"/>
              <a:t>AWS OpsWorks</a:t>
            </a:r>
          </a:p>
          <a:p>
            <a:pPr lvl="1" rtl="0"/>
            <a:r>
              <a:rPr lang="pt-BR" sz="2000"/>
              <a:t>Substituição automática do host</a:t>
            </a:r>
          </a:p>
          <a:p>
            <a:pPr lvl="1" rtl="0"/>
            <a:r>
              <a:rPr lang="pt-BR" sz="2000"/>
              <a:t>Combine-o com o AWS CloudFormation na fase de recuperação</a:t>
            </a:r>
          </a:p>
          <a:p>
            <a:pPr lvl="1" rtl="0"/>
            <a:r>
              <a:rPr lang="pt-BR" sz="2000"/>
              <a:t>Provisione uma nova pilha que dê suporte ao RTO definido</a:t>
            </a:r>
          </a:p>
          <a:p>
            <a:pPr rtl="0"/>
            <a:endParaRPr lang="en-US" sz="2400" dirty="0"/>
          </a:p>
        </p:txBody>
      </p:sp>
    </p:spTree>
    <p:custDataLst>
      <p:tags r:id="rId1"/>
    </p:custDataLst>
    <p:extLst>
      <p:ext uri="{BB962C8B-B14F-4D97-AF65-F5344CB8AC3E}">
        <p14:creationId xmlns:p14="http://schemas.microsoft.com/office/powerpoint/2010/main" val="4140019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2</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16" name="Content Placeholder 15">
            <a:extLst>
              <a:ext uri="{FF2B5EF4-FFF2-40B4-BE49-F238E27FC236}">
                <a16:creationId xmlns:a16="http://schemas.microsoft.com/office/drawing/2014/main" id="{F7B4AF23-7AF5-4AFC-B127-79E33B096D6A}"/>
              </a:ext>
            </a:extLst>
          </p:cNvPr>
          <p:cNvSpPr>
            <a:spLocks noGrp="1"/>
          </p:cNvSpPr>
          <p:nvPr>
            <p:ph idx="16"/>
          </p:nvPr>
        </p:nvSpPr>
        <p:spPr>
          <a:xfrm>
            <a:off x="5714474" y="1178376"/>
            <a:ext cx="5767612" cy="4814920"/>
          </a:xfrm>
        </p:spPr>
        <p:txBody>
          <a:bodyPr rtlCol="0"/>
          <a:lstStyle/>
          <a:p>
            <a:pPr rtl="0"/>
            <a:r>
              <a:rPr lang="pt-BR" sz="2000">
                <a:latin typeface="+mn-lt"/>
              </a:rPr>
              <a:t>Para escolher a estratégia correta de </a:t>
            </a:r>
            <a:r>
              <a:rPr lang="pt-BR" sz="2000">
                <a:solidFill>
                  <a:schemeClr val="accent5"/>
                </a:solidFill>
                <a:latin typeface="Amazon Ember" panose="02000000000000000000" pitchFamily="2" charset="0"/>
                <a:ea typeface="Amazon Ember" panose="02000000000000000000" pitchFamily="2" charset="0"/>
                <a:cs typeface="Amazon Ember" panose="020B0603020204020204" pitchFamily="34" charset="0"/>
              </a:rPr>
              <a:t>recuperação de desastres</a:t>
            </a:r>
            <a:r>
              <a:rPr lang="pt-BR" sz="2000">
                <a:latin typeface="+mn-lt"/>
              </a:rPr>
              <a:t>, primeiro identifique o objetivo de ponto de recuperação (RPO) e o objetivo de tempo de recuperação (RTO)</a:t>
            </a:r>
          </a:p>
          <a:p>
            <a:pPr rtl="0"/>
            <a:r>
              <a:rPr lang="pt-BR" sz="2000">
                <a:latin typeface="+mn-lt"/>
              </a:rPr>
              <a:t>Use recursos como </a:t>
            </a:r>
            <a:r>
              <a:rPr lang="pt-BR" sz="2000">
                <a:solidFill>
                  <a:schemeClr val="accent5"/>
                </a:solidFill>
                <a:latin typeface="Amazon Ember" panose="02000000000000000000" pitchFamily="2" charset="0"/>
                <a:ea typeface="Amazon Ember" panose="02000000000000000000" pitchFamily="2" charset="0"/>
                <a:cs typeface="Amazon Ember" panose="020B0603020204020204" pitchFamily="34" charset="0"/>
              </a:rPr>
              <a:t>Replicação entre regiões do S3</a:t>
            </a:r>
            <a:r>
              <a:rPr lang="pt-BR" sz="2000">
                <a:latin typeface="+mn-lt"/>
                <a:ea typeface="Amazon Ember" panose="020B0603020204020204" pitchFamily="34" charset="0"/>
                <a:cs typeface="Amazon Ember" panose="020B0603020204020204" pitchFamily="34" charset="0"/>
              </a:rPr>
              <a:t>,</a:t>
            </a:r>
            <a:r>
              <a:rPr lang="pt-BR" sz="2000">
                <a:latin typeface="+mn-lt"/>
              </a:rPr>
              <a:t> </a:t>
            </a:r>
            <a:r>
              <a:rPr lang="pt-BR" sz="2000">
                <a:solidFill>
                  <a:schemeClr val="accent5"/>
                </a:solidFill>
                <a:latin typeface="Amazon Ember" panose="02000000000000000000" pitchFamily="2" charset="0"/>
                <a:ea typeface="Amazon Ember" panose="02000000000000000000" pitchFamily="2" charset="0"/>
                <a:cs typeface="Amazon Ember" panose="020B0603020204020204" pitchFamily="34" charset="0"/>
              </a:rPr>
              <a:t>snapshots de volume do EBS</a:t>
            </a:r>
            <a:r>
              <a:rPr lang="pt-BR" sz="2000">
                <a:latin typeface="+mn-lt"/>
              </a:rPr>
              <a:t>e </a:t>
            </a:r>
            <a:r>
              <a:rPr lang="pt-BR" sz="2000">
                <a:solidFill>
                  <a:schemeClr val="accent5"/>
                </a:solidFill>
                <a:latin typeface="Amazon Ember" panose="02000000000000000000" pitchFamily="2" charset="0"/>
                <a:ea typeface="Amazon Ember" panose="02000000000000000000" pitchFamily="2" charset="0"/>
              </a:rPr>
              <a:t>snapshots do </a:t>
            </a:r>
            <a:r>
              <a:rPr lang="pt-BR" sz="2000">
                <a:solidFill>
                  <a:schemeClr val="accent5"/>
                </a:solidFill>
                <a:latin typeface="Amazon Ember" panose="02000000000000000000" pitchFamily="2" charset="0"/>
                <a:ea typeface="Amazon Ember" panose="02000000000000000000" pitchFamily="2" charset="0"/>
                <a:cs typeface="Amazon Ember" panose="020B0603020204020204" pitchFamily="34" charset="0"/>
              </a:rPr>
              <a:t>Amazon RDS para </a:t>
            </a:r>
            <a:r>
              <a:rPr lang="pt-BR" sz="2000">
                <a:latin typeface="+mn-lt"/>
              </a:rPr>
              <a:t>proteger os dados</a:t>
            </a:r>
          </a:p>
          <a:p>
            <a:pPr rtl="0"/>
            <a:r>
              <a:rPr lang="pt-BR" sz="2000">
                <a:latin typeface="+mn-lt"/>
              </a:rPr>
              <a:t>Use recursos de rede (como o </a:t>
            </a:r>
            <a:r>
              <a:rPr lang="pt-BR" sz="2000">
                <a:solidFill>
                  <a:schemeClr val="accent5"/>
                </a:solidFill>
                <a:latin typeface="Amazon Ember" panose="02000000000000000000" pitchFamily="2" charset="0"/>
                <a:ea typeface="Amazon Ember" panose="02000000000000000000" pitchFamily="2" charset="0"/>
                <a:cs typeface="Amazon Ember" panose="020B0603020204020204" pitchFamily="34" charset="0"/>
              </a:rPr>
              <a:t>failover do Route 53 e</a:t>
            </a:r>
            <a:r>
              <a:rPr lang="pt-BR" sz="2000">
                <a:latin typeface="Amazon Ember" panose="02000000000000000000" pitchFamily="2" charset="0"/>
                <a:ea typeface="Amazon Ember" panose="02000000000000000000" pitchFamily="2" charset="0"/>
              </a:rPr>
              <a:t> </a:t>
            </a:r>
            <a:r>
              <a:rPr lang="pt-BR" sz="2000">
                <a:solidFill>
                  <a:schemeClr val="accent5"/>
                </a:solidFill>
                <a:latin typeface="Amazon Ember" panose="02000000000000000000" pitchFamily="2" charset="0"/>
                <a:ea typeface="Amazon Ember" panose="02000000000000000000" pitchFamily="2" charset="0"/>
                <a:cs typeface="Amazon Ember" panose="020B0603020204020204" pitchFamily="34" charset="0"/>
              </a:rPr>
              <a:t>Elastic Load Balancing</a:t>
            </a:r>
            <a:r>
              <a:rPr lang="pt-BR" sz="2000">
                <a:latin typeface="+mn-lt"/>
                <a:ea typeface="Amazon Ember" panose="02000000000000000000" pitchFamily="2" charset="0"/>
                <a:cs typeface="Amazon Ember" panose="020B0603020204020204" pitchFamily="34" charset="0"/>
              </a:rPr>
              <a:t>)</a:t>
            </a:r>
            <a:r>
              <a:rPr lang="pt-BR" sz="2000">
                <a:solidFill>
                  <a:schemeClr val="accent5"/>
                </a:solidFill>
                <a:latin typeface="Amazon Ember" panose="02000000000000000000" pitchFamily="2" charset="0"/>
                <a:ea typeface="Amazon Ember" panose="02000000000000000000" pitchFamily="2" charset="0"/>
                <a:cs typeface="Amazon Ember" panose="020B0603020204020204" pitchFamily="34" charset="0"/>
              </a:rPr>
              <a:t> </a:t>
            </a:r>
            <a:r>
              <a:rPr lang="pt-BR" sz="2000">
                <a:latin typeface="+mn-lt"/>
              </a:rPr>
              <a:t>para melhorar a disponibilidade da aplicação</a:t>
            </a:r>
          </a:p>
          <a:p>
            <a:pPr rtl="0"/>
            <a:r>
              <a:rPr lang="pt-BR" sz="2000">
                <a:latin typeface="+mn-lt"/>
              </a:rPr>
              <a:t>Use serviços de automação (como o </a:t>
            </a:r>
            <a:r>
              <a:rPr lang="pt-BR" sz="2000">
                <a:solidFill>
                  <a:schemeClr val="accent5"/>
                </a:solidFill>
                <a:latin typeface="Amazon Ember" panose="02000000000000000000" pitchFamily="2" charset="0"/>
                <a:ea typeface="Amazon Ember" panose="02000000000000000000" pitchFamily="2" charset="0"/>
                <a:cs typeface="Amazon Ember" panose="020B0603020204020204" pitchFamily="34" charset="0"/>
              </a:rPr>
              <a:t>AWS CloudFormation</a:t>
            </a:r>
            <a:r>
              <a:rPr lang="pt-BR" sz="2000">
                <a:latin typeface="+mn-lt"/>
                <a:ea typeface="Amazon Ember" panose="02000000000000000000" pitchFamily="2" charset="0"/>
                <a:cs typeface="Amazon Ember" panose="020B0603020204020204" pitchFamily="34" charset="0"/>
              </a:rPr>
              <a:t>)</a:t>
            </a:r>
            <a:r>
              <a:rPr lang="pt-BR" sz="2000">
                <a:latin typeface="+mn-lt"/>
              </a:rPr>
              <a:t> como parte da sua estratégia de recuperação de desastres para </a:t>
            </a:r>
            <a:r>
              <a:rPr lang="pt-BR" sz="2000">
                <a:solidFill>
                  <a:schemeClr val="accent5"/>
                </a:solidFill>
                <a:latin typeface="Amazon Ember" panose="02000000000000000000" pitchFamily="2" charset="0"/>
                <a:ea typeface="Amazon Ember" panose="02000000000000000000" pitchFamily="2" charset="0"/>
                <a:cs typeface="Amazon Ember" panose="020B0603020204020204" pitchFamily="34" charset="0"/>
              </a:rPr>
              <a:t>implantar rapidamente os ambientes duplicados </a:t>
            </a:r>
            <a:r>
              <a:rPr lang="pt-BR" sz="2000">
                <a:latin typeface="+mn-lt"/>
              </a:rPr>
              <a:t>quando necessário</a:t>
            </a:r>
          </a:p>
          <a:p>
            <a:pPr rtl="0"/>
            <a:endParaRPr lang="en-US" sz="2000" dirty="0">
              <a:latin typeface="+mn-lt"/>
            </a:endParaRPr>
          </a:p>
        </p:txBody>
      </p:sp>
    </p:spTree>
    <p:custDataLst>
      <p:tags r:id="rId1"/>
    </p:custDataLst>
    <p:extLst>
      <p:ext uri="{BB962C8B-B14F-4D97-AF65-F5344CB8AC3E}">
        <p14:creationId xmlns:p14="http://schemas.microsoft.com/office/powerpoint/2010/main" val="1326800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p:txBody>
          <a:bodyPr rtlCol="0"/>
          <a:lstStyle/>
          <a:p>
            <a:pPr rtl="0"/>
            <a:r>
              <a:rPr lang="pt-BR"/>
              <a:t>Módulo 14: Planejar para desastres</a:t>
            </a:r>
          </a:p>
        </p:txBody>
      </p:sp>
      <p:sp>
        <p:nvSpPr>
          <p:cNvPr id="2" name="Title 1"/>
          <p:cNvSpPr>
            <a:spLocks noGrp="1"/>
          </p:cNvSpPr>
          <p:nvPr>
            <p:ph type="title"/>
          </p:nvPr>
        </p:nvSpPr>
        <p:spPr/>
        <p:txBody>
          <a:bodyPr rtlCol="0"/>
          <a:lstStyle/>
          <a:p>
            <a:pPr rtl="0"/>
            <a:r>
              <a:rPr lang="pt-BR" sz="4000"/>
              <a:t>Seção 3: Padrões de recuperação de desastres</a:t>
            </a:r>
          </a:p>
        </p:txBody>
      </p:sp>
    </p:spTree>
    <p:custDataLst>
      <p:tags r:id="rId1"/>
    </p:custDataLst>
    <p:extLst>
      <p:ext uri="{BB962C8B-B14F-4D97-AF65-F5344CB8AC3E}">
        <p14:creationId xmlns:p14="http://schemas.microsoft.com/office/powerpoint/2010/main" val="1030647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rtlCol="0"/>
          <a:lstStyle/>
          <a:p>
            <a:pPr rtl="0"/>
            <a:r>
              <a:rPr lang="pt-BR" sz="3600"/>
              <a:t>Padrões comuns de recuperação de desastres na AWS</a:t>
            </a:r>
          </a:p>
        </p:txBody>
      </p:sp>
      <p:sp>
        <p:nvSpPr>
          <p:cNvPr id="2" name="Content Placeholder 1">
            <a:extLst>
              <a:ext uri="{FF2B5EF4-FFF2-40B4-BE49-F238E27FC236}">
                <a16:creationId xmlns:a16="http://schemas.microsoft.com/office/drawing/2014/main" id="{E938A508-807E-4F48-BEEC-D606BC3A8944}"/>
              </a:ext>
            </a:extLst>
          </p:cNvPr>
          <p:cNvSpPr>
            <a:spLocks noGrp="1"/>
          </p:cNvSpPr>
          <p:nvPr>
            <p:ph idx="1"/>
          </p:nvPr>
        </p:nvSpPr>
        <p:spPr>
          <a:xfrm>
            <a:off x="419099" y="1528175"/>
            <a:ext cx="7515225" cy="2229556"/>
          </a:xfrm>
        </p:spPr>
        <p:txBody>
          <a:bodyPr rtlCol="0"/>
          <a:lstStyle/>
          <a:p>
            <a:pPr marL="0" indent="0" rtl="0">
              <a:buNone/>
            </a:pPr>
            <a:r>
              <a:rPr lang="pt-BR">
                <a:solidFill>
                  <a:schemeClr val="accent5"/>
                </a:solidFill>
                <a:latin typeface="Amazon Ember" panose="02000000000000000000" pitchFamily="2" charset="0"/>
                <a:ea typeface="Amazon Ember" panose="02000000000000000000" pitchFamily="2" charset="0"/>
              </a:rPr>
              <a:t>Quatro padrões de recuperação de desastres</a:t>
            </a:r>
            <a:endParaRPr lang="en-US" dirty="0"/>
          </a:p>
          <a:p>
            <a:pPr lvl="1" rtl="0"/>
            <a:r>
              <a:rPr lang="pt-BR"/>
              <a:t>Backup e restauração</a:t>
            </a:r>
          </a:p>
          <a:p>
            <a:pPr lvl="1" rtl="0"/>
            <a:r>
              <a:rPr lang="pt-BR"/>
              <a:t>Chama piloto</a:t>
            </a:r>
          </a:p>
          <a:p>
            <a:pPr lvl="1" rtl="0"/>
            <a:r>
              <a:rPr lang="pt-BR"/>
              <a:t>Espera passiva</a:t>
            </a:r>
          </a:p>
          <a:p>
            <a:pPr lvl="1" rtl="0"/>
            <a:r>
              <a:rPr lang="pt-BR"/>
              <a:t>Multissite</a:t>
            </a:r>
          </a:p>
        </p:txBody>
      </p:sp>
      <p:pic>
        <p:nvPicPr>
          <p:cNvPr id="7" name="Picture 6">
            <a:extLst>
              <a:ext uri="{FF2B5EF4-FFF2-40B4-BE49-F238E27FC236}">
                <a16:creationId xmlns:a16="http://schemas.microsoft.com/office/drawing/2014/main" id="{1BB3F6D9-0551-AC48-97AD-5E398B9C9EB5}"/>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48057" y="3961885"/>
            <a:ext cx="4231062" cy="2380834"/>
          </a:xfrm>
          <a:prstGeom prst="rect">
            <a:avLst/>
          </a:prstGeom>
        </p:spPr>
      </p:pic>
      <p:pic>
        <p:nvPicPr>
          <p:cNvPr id="11" name="Picture 10">
            <a:extLst>
              <a:ext uri="{FF2B5EF4-FFF2-40B4-BE49-F238E27FC236}">
                <a16:creationId xmlns:a16="http://schemas.microsoft.com/office/drawing/2014/main" id="{84420E30-0E0B-F14F-B311-AF18BFEC21A8}"/>
              </a:ext>
              <a:ext uri="{C183D7F6-B498-43B3-948B-1728B52AA6E4}">
                <adec:decorative xmlns:adec="http://schemas.microsoft.com/office/drawing/2017/decorative" xmlns=""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460767" y="1445753"/>
            <a:ext cx="3342821" cy="2229556"/>
          </a:xfrm>
          <a:prstGeom prst="rect">
            <a:avLst/>
          </a:prstGeom>
        </p:spPr>
      </p:pic>
      <p:sp>
        <p:nvSpPr>
          <p:cNvPr id="10" name="Content Placeholder 9">
            <a:extLst>
              <a:ext uri="{FF2B5EF4-FFF2-40B4-BE49-F238E27FC236}">
                <a16:creationId xmlns:a16="http://schemas.microsoft.com/office/drawing/2014/main" id="{2FD70FEF-5F56-4640-BA47-73B825AF688A}"/>
              </a:ext>
            </a:extLst>
          </p:cNvPr>
          <p:cNvSpPr>
            <a:spLocks noGrp="1"/>
          </p:cNvSpPr>
          <p:nvPr>
            <p:ph idx="13"/>
          </p:nvPr>
        </p:nvSpPr>
        <p:spPr>
          <a:xfrm>
            <a:off x="5923788" y="4386187"/>
            <a:ext cx="5879800" cy="2052120"/>
          </a:xfrm>
        </p:spPr>
        <p:txBody>
          <a:bodyPr rtlCol="0"/>
          <a:lstStyle/>
          <a:p>
            <a:pPr marL="0" indent="0" rtl="0">
              <a:buNone/>
            </a:pPr>
            <a:r>
              <a:rPr lang="pt-BR">
                <a:latin typeface="+mn-lt"/>
              </a:rPr>
              <a:t>Cada padrão é adequado para uma combinação diferente de:</a:t>
            </a:r>
            <a:endParaRPr lang="en-US" sz="1600" dirty="0"/>
          </a:p>
          <a:p>
            <a:pPr lvl="1" rtl="0"/>
            <a:r>
              <a:rPr lang="pt-BR">
                <a:latin typeface="+mn-lt"/>
              </a:rPr>
              <a:t>Objetivo de ponto de recuperação</a:t>
            </a:r>
          </a:p>
          <a:p>
            <a:pPr lvl="1" rtl="0"/>
            <a:r>
              <a:rPr lang="pt-BR">
                <a:latin typeface="+mn-lt"/>
              </a:rPr>
              <a:t>Objetivo de tempo de recuperação</a:t>
            </a:r>
          </a:p>
          <a:p>
            <a:pPr lvl="1" rtl="0"/>
            <a:r>
              <a:rPr lang="pt-BR">
                <a:latin typeface="+mn-lt"/>
              </a:rPr>
              <a:t>Economia</a:t>
            </a:r>
          </a:p>
          <a:p>
            <a:pPr rtl="0"/>
            <a:endParaRPr lang="en-US" sz="2400" dirty="0">
              <a:latin typeface="+mn-lt"/>
            </a:endParaRPr>
          </a:p>
        </p:txBody>
      </p:sp>
    </p:spTree>
    <p:custDataLst>
      <p:tags r:id="rId1"/>
    </p:custDataLst>
    <p:extLst>
      <p:ext uri="{BB962C8B-B14F-4D97-AF65-F5344CB8AC3E}">
        <p14:creationId xmlns:p14="http://schemas.microsoft.com/office/powerpoint/2010/main" val="4139790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13D16-E9DF-7041-90AF-13129C0F2779}"/>
              </a:ext>
            </a:extLst>
          </p:cNvPr>
          <p:cNvSpPr>
            <a:spLocks noGrp="1"/>
          </p:cNvSpPr>
          <p:nvPr>
            <p:ph type="title"/>
          </p:nvPr>
        </p:nvSpPr>
        <p:spPr/>
        <p:txBody>
          <a:bodyPr rtlCol="0"/>
          <a:lstStyle/>
          <a:p>
            <a:pPr rtl="0"/>
            <a:r>
              <a:rPr lang="pt-BR"/>
              <a:t>Padrão de backup e restauração</a:t>
            </a:r>
          </a:p>
        </p:txBody>
      </p:sp>
      <p:sp>
        <p:nvSpPr>
          <p:cNvPr id="159" name="TextBox 158">
            <a:extLst>
              <a:ext uri="{FF2B5EF4-FFF2-40B4-BE49-F238E27FC236}">
                <a16:creationId xmlns:a16="http://schemas.microsoft.com/office/drawing/2014/main" id="{2D96F4D2-200E-F549-B8A8-1A22B5CDBDA6}"/>
              </a:ext>
            </a:extLst>
          </p:cNvPr>
          <p:cNvSpPr txBox="1"/>
          <p:nvPr/>
        </p:nvSpPr>
        <p:spPr>
          <a:xfrm>
            <a:off x="419100" y="1194307"/>
            <a:ext cx="11296682" cy="338554"/>
          </a:xfrm>
          <a:prstGeom prst="rect">
            <a:avLst/>
          </a:prstGeom>
          <a:noFill/>
        </p:spPr>
        <p:txBody>
          <a:bodyPr wrap="none" rtlCol="0">
            <a:spAutoFit/>
          </a:bodyPr>
          <a:lstStyle/>
          <a:p>
            <a:pPr rtl="0"/>
            <a:r>
              <a:rPr lang="pt-BR" sz="1600">
                <a:solidFill>
                  <a:schemeClr val="accent6"/>
                </a:solidFill>
                <a:latin typeface="Amazon Ember" panose="02000000000000000000" pitchFamily="2" charset="0"/>
                <a:ea typeface="Amazon Ember" panose="02000000000000000000" pitchFamily="2" charset="0"/>
                <a:cs typeface="Amazon Ember" panose="020B0603020204020204" pitchFamily="34" charset="0"/>
              </a:rPr>
              <a:t>Faça backup dos dados</a:t>
            </a:r>
            <a:r>
              <a:rPr lang="pt-BR" sz="1600">
                <a:solidFill>
                  <a:schemeClr val="accent5"/>
                </a:solidFill>
                <a:latin typeface="Amazon Ember" panose="02000000000000000000" pitchFamily="2" charset="0"/>
                <a:ea typeface="Amazon Ember" panose="02000000000000000000" pitchFamily="2" charset="0"/>
                <a:cs typeface="Amazon Ember" panose="020B0603020204020204" pitchFamily="34" charset="0"/>
              </a:rPr>
              <a:t> do estado e da configuração no S3. Implemente a política de ciclo de vida para fazer economias.</a:t>
            </a:r>
          </a:p>
        </p:txBody>
      </p:sp>
      <p:grpSp>
        <p:nvGrpSpPr>
          <p:cNvPr id="6" name="Group 5" descr="Data from a corporate data center is backed up to an S3 bucket which has a lifecycle policy that move the data to S3 Standard-IA and eventually Glacier.">
            <a:extLst>
              <a:ext uri="{FF2B5EF4-FFF2-40B4-BE49-F238E27FC236}">
                <a16:creationId xmlns:a16="http://schemas.microsoft.com/office/drawing/2014/main" id="{EEA8310E-6B0E-D741-BAB3-F6F458ACE8A7}"/>
              </a:ext>
            </a:extLst>
          </p:cNvPr>
          <p:cNvGrpSpPr/>
          <p:nvPr/>
        </p:nvGrpSpPr>
        <p:grpSpPr>
          <a:xfrm>
            <a:off x="511833" y="1609100"/>
            <a:ext cx="11084755" cy="1756956"/>
            <a:chOff x="511833" y="1609100"/>
            <a:chExt cx="11084755" cy="1756956"/>
          </a:xfrm>
        </p:grpSpPr>
        <p:sp>
          <p:nvSpPr>
            <p:cNvPr id="37" name="TextBox 36">
              <a:extLst>
                <a:ext uri="{FF2B5EF4-FFF2-40B4-BE49-F238E27FC236}">
                  <a16:creationId xmlns:a16="http://schemas.microsoft.com/office/drawing/2014/main" id="{FE2A5410-E8A0-6B49-B3AA-2D824951B428}"/>
                </a:ext>
              </a:extLst>
            </p:cNvPr>
            <p:cNvSpPr txBox="1"/>
            <p:nvPr/>
          </p:nvSpPr>
          <p:spPr>
            <a:xfrm>
              <a:off x="10090591" y="2776167"/>
              <a:ext cx="1067306" cy="579135"/>
            </a:xfrm>
            <a:prstGeom prst="rect">
              <a:avLst/>
            </a:prstGeom>
            <a:noFill/>
          </p:spPr>
          <p:txBody>
            <a:bodyPr wrap="square" lIns="0" tIns="0" rIns="0" bIns="0" rtlCol="0" anchor="t">
              <a:noAutofit/>
            </a:bodyPr>
            <a:lstStyle/>
            <a:p>
              <a:pPr algn="ctr" rtl="0"/>
              <a:r>
                <a:rPr lang="pt-BR" sz="1600">
                  <a:ea typeface="Amazon Ember" panose="020B0603020204020204" pitchFamily="34" charset="0"/>
                  <a:cs typeface="Amazon Ember" panose="020B0603020204020204" pitchFamily="34" charset="0"/>
                </a:rPr>
                <a:t>Amazon S3 Glacier</a:t>
              </a:r>
            </a:p>
          </p:txBody>
        </p:sp>
        <p:cxnSp>
          <p:nvCxnSpPr>
            <p:cNvPr id="45" name="Elbow Connector 44">
              <a:extLst>
                <a:ext uri="{FF2B5EF4-FFF2-40B4-BE49-F238E27FC236}">
                  <a16:creationId xmlns:a16="http://schemas.microsoft.com/office/drawing/2014/main" id="{9D3EE441-84A5-784F-B191-133D8132881A}"/>
                </a:ext>
              </a:extLst>
            </p:cNvPr>
            <p:cNvCxnSpPr>
              <a:cxnSpLocks/>
              <a:stCxn id="58" idx="3"/>
              <a:endCxn id="60" idx="1"/>
            </p:cNvCxnSpPr>
            <p:nvPr/>
          </p:nvCxnSpPr>
          <p:spPr>
            <a:xfrm>
              <a:off x="6162620" y="2448181"/>
              <a:ext cx="4187803" cy="6402"/>
            </a:xfrm>
            <a:prstGeom prst="bentConnector3">
              <a:avLst>
                <a:gd name="adj1" fmla="val 50000"/>
              </a:avLst>
            </a:prstGeom>
            <a:noFill/>
            <a:ln w="28575" cap="flat" cmpd="sng" algn="ctr">
              <a:solidFill>
                <a:schemeClr val="tx1">
                  <a:lumMod val="95000"/>
                  <a:lumOff val="5000"/>
                </a:schemeClr>
              </a:solidFill>
              <a:prstDash val="sysDash"/>
              <a:tailEnd type="arrow"/>
            </a:ln>
            <a:effectLst>
              <a:outerShdw blurRad="40000" dist="20000" dir="5400000" rotWithShape="0">
                <a:srgbClr val="000000">
                  <a:alpha val="38000"/>
                </a:srgbClr>
              </a:outerShdw>
            </a:effectLst>
          </p:spPr>
        </p:cxnSp>
        <p:sp>
          <p:nvSpPr>
            <p:cNvPr id="47" name="TextBox 46">
              <a:extLst>
                <a:ext uri="{FF2B5EF4-FFF2-40B4-BE49-F238E27FC236}">
                  <a16:creationId xmlns:a16="http://schemas.microsoft.com/office/drawing/2014/main" id="{B38E30D4-5751-AD48-8054-57CDEA8A5512}"/>
                </a:ext>
              </a:extLst>
            </p:cNvPr>
            <p:cNvSpPr txBox="1"/>
            <p:nvPr/>
          </p:nvSpPr>
          <p:spPr>
            <a:xfrm>
              <a:off x="8272664" y="2791933"/>
              <a:ext cx="1271342" cy="548648"/>
            </a:xfrm>
            <a:prstGeom prst="rect">
              <a:avLst/>
            </a:prstGeom>
            <a:noFill/>
          </p:spPr>
          <p:txBody>
            <a:bodyPr wrap="square" lIns="0" tIns="0" rIns="0" bIns="0" rtlCol="0" anchor="t">
              <a:noAutofit/>
            </a:bodyPr>
            <a:lstStyle/>
            <a:p>
              <a:pPr algn="ctr" rtl="0"/>
              <a:r>
                <a:rPr lang="pt-BR" sz="1600">
                  <a:ea typeface="Amazon Ember" panose="020B0603020204020204" pitchFamily="34" charset="0"/>
                  <a:cs typeface="Amazon Ember" panose="020B0603020204020204" pitchFamily="34" charset="0"/>
                </a:rPr>
                <a:t>Amazon S3 Standard – IA</a:t>
              </a:r>
              <a:endParaRPr lang="en-US" sz="1600" dirty="0">
                <a:ea typeface="Amazon Ember" panose="020B0603020204020204" pitchFamily="34" charset="0"/>
                <a:cs typeface="Amazon Ember" panose="020B0603020204020204" pitchFamily="34" charset="0"/>
              </a:endParaRPr>
            </a:p>
          </p:txBody>
        </p:sp>
        <p:pic>
          <p:nvPicPr>
            <p:cNvPr id="53" name="Picture 52">
              <a:extLst>
                <a:ext uri="{FF2B5EF4-FFF2-40B4-BE49-F238E27FC236}">
                  <a16:creationId xmlns:a16="http://schemas.microsoft.com/office/drawing/2014/main" id="{31428DFD-999F-9944-9CFD-CF03B70C795E}"/>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474274" y="2065716"/>
              <a:ext cx="352623" cy="361184"/>
            </a:xfrm>
            <a:prstGeom prst="rect">
              <a:avLst/>
            </a:prstGeom>
          </p:spPr>
        </p:pic>
        <p:sp>
          <p:nvSpPr>
            <p:cNvPr id="54" name="TextBox 53">
              <a:extLst>
                <a:ext uri="{FF2B5EF4-FFF2-40B4-BE49-F238E27FC236}">
                  <a16:creationId xmlns:a16="http://schemas.microsoft.com/office/drawing/2014/main" id="{DC194B62-5DBF-D240-A047-A33F88CA9861}"/>
                </a:ext>
              </a:extLst>
            </p:cNvPr>
            <p:cNvSpPr txBox="1"/>
            <p:nvPr/>
          </p:nvSpPr>
          <p:spPr>
            <a:xfrm>
              <a:off x="7058010" y="2522170"/>
              <a:ext cx="1122088" cy="419698"/>
            </a:xfrm>
            <a:prstGeom prst="rect">
              <a:avLst/>
            </a:prstGeom>
            <a:noFill/>
          </p:spPr>
          <p:txBody>
            <a:bodyPr wrap="square" lIns="0" tIns="0" rIns="0" bIns="0" rtlCol="0" anchor="t">
              <a:noAutofit/>
            </a:bodyPr>
            <a:lstStyle/>
            <a:p>
              <a:pPr algn="ctr" rtl="0"/>
              <a:r>
                <a:rPr lang="pt-BR" sz="1600">
                  <a:ea typeface="Amazon Ember" panose="020B0603020204020204" pitchFamily="34" charset="0"/>
                  <a:cs typeface="Amazon Ember" panose="020B0603020204020204" pitchFamily="34" charset="0"/>
                </a:rPr>
                <a:t>Política de ciclo de vida</a:t>
              </a:r>
            </a:p>
          </p:txBody>
        </p:sp>
        <p:pic>
          <p:nvPicPr>
            <p:cNvPr id="58" name="Graphic 57">
              <a:extLst>
                <a:ext uri="{FF2B5EF4-FFF2-40B4-BE49-F238E27FC236}">
                  <a16:creationId xmlns:a16="http://schemas.microsoft.com/office/drawing/2014/main" id="{3C2A61E5-631F-7D49-97FC-7E2264A39280}"/>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692720" y="2213231"/>
              <a:ext cx="469900" cy="469900"/>
            </a:xfrm>
            <a:prstGeom prst="rect">
              <a:avLst/>
            </a:prstGeom>
          </p:spPr>
        </p:pic>
        <p:pic>
          <p:nvPicPr>
            <p:cNvPr id="60" name="Graphic 59">
              <a:extLst>
                <a:ext uri="{FF2B5EF4-FFF2-40B4-BE49-F238E27FC236}">
                  <a16:creationId xmlns:a16="http://schemas.microsoft.com/office/drawing/2014/main" id="{736656C0-BEC9-3443-B15B-73DCB8A883D8}"/>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0350423" y="2180263"/>
              <a:ext cx="548640" cy="548640"/>
            </a:xfrm>
            <a:prstGeom prst="rect">
              <a:avLst/>
            </a:prstGeom>
          </p:spPr>
        </p:pic>
        <p:pic>
          <p:nvPicPr>
            <p:cNvPr id="62" name="Graphic 61">
              <a:extLst>
                <a:ext uri="{FF2B5EF4-FFF2-40B4-BE49-F238E27FC236}">
                  <a16:creationId xmlns:a16="http://schemas.microsoft.com/office/drawing/2014/main" id="{AB48922A-84C2-4D45-906F-3F8296BEE74D}"/>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8622755" y="2180263"/>
              <a:ext cx="548640" cy="548640"/>
            </a:xfrm>
            <a:prstGeom prst="rect">
              <a:avLst/>
            </a:prstGeom>
          </p:spPr>
        </p:pic>
        <p:sp>
          <p:nvSpPr>
            <p:cNvPr id="82" name="Rectangle 81">
              <a:extLst>
                <a:ext uri="{FF2B5EF4-FFF2-40B4-BE49-F238E27FC236}">
                  <a16:creationId xmlns:a16="http://schemas.microsoft.com/office/drawing/2014/main" id="{19EF5F8D-40D4-214F-B937-7400D6C26D7F}"/>
                </a:ext>
              </a:extLst>
            </p:cNvPr>
            <p:cNvSpPr/>
            <p:nvPr/>
          </p:nvSpPr>
          <p:spPr>
            <a:xfrm>
              <a:off x="3518704" y="1609100"/>
              <a:ext cx="8077884" cy="174876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ysClr val="windowText" lastClr="000000"/>
                  </a:solidFill>
                </a:rPr>
                <a:t>Nuvem AWS</a:t>
              </a:r>
            </a:p>
          </p:txBody>
        </p:sp>
        <p:pic>
          <p:nvPicPr>
            <p:cNvPr id="83" name="Graphic 82">
              <a:extLst>
                <a:ext uri="{FF2B5EF4-FFF2-40B4-BE49-F238E27FC236}">
                  <a16:creationId xmlns:a16="http://schemas.microsoft.com/office/drawing/2014/main" id="{6A48A595-ED6D-C94D-B527-C9C18E2A0FF9}"/>
                </a:ext>
                <a:ext uri="{C183D7F6-B498-43B3-948B-1728B52AA6E4}">
                  <adec:decorative xmlns:adec="http://schemas.microsoft.com/office/drawing/2017/decorative" xmlns="" val="1"/>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3519516" y="1620675"/>
              <a:ext cx="330200" cy="330200"/>
            </a:xfrm>
            <a:prstGeom prst="rect">
              <a:avLst/>
            </a:prstGeom>
          </p:spPr>
        </p:pic>
        <p:sp>
          <p:nvSpPr>
            <p:cNvPr id="86" name="Rectangle 85">
              <a:extLst>
                <a:ext uri="{FF2B5EF4-FFF2-40B4-BE49-F238E27FC236}">
                  <a16:creationId xmlns:a16="http://schemas.microsoft.com/office/drawing/2014/main" id="{283A9A04-5BAE-2647-836B-3F43BABD925F}"/>
                </a:ext>
              </a:extLst>
            </p:cNvPr>
            <p:cNvSpPr/>
            <p:nvPr/>
          </p:nvSpPr>
          <p:spPr>
            <a:xfrm>
              <a:off x="511833" y="1620676"/>
              <a:ext cx="2543741" cy="174538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smtClean="0">
                  <a:solidFill>
                    <a:srgbClr val="5A6B86"/>
                  </a:solidFill>
                </a:rPr>
                <a:t>Datacenter corporativo</a:t>
              </a:r>
              <a:endParaRPr lang="pt-BR" sz="1600">
                <a:solidFill>
                  <a:srgbClr val="5A6B86"/>
                </a:solidFill>
              </a:endParaRPr>
            </a:p>
          </p:txBody>
        </p:sp>
        <p:pic>
          <p:nvPicPr>
            <p:cNvPr id="87" name="Graphic 86">
              <a:extLst>
                <a:ext uri="{FF2B5EF4-FFF2-40B4-BE49-F238E27FC236}">
                  <a16:creationId xmlns:a16="http://schemas.microsoft.com/office/drawing/2014/main" id="{ECCD82CF-C319-B842-B6CE-1B6077BFE3E2}"/>
                </a:ext>
                <a:ext uri="{C183D7F6-B498-43B3-948B-1728B52AA6E4}">
                  <adec:decorative xmlns:adec="http://schemas.microsoft.com/office/drawing/2017/decorative" xmlns="" val="1"/>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520557" y="1620675"/>
              <a:ext cx="330200" cy="330200"/>
            </a:xfrm>
            <a:prstGeom prst="rect">
              <a:avLst/>
            </a:prstGeom>
          </p:spPr>
        </p:pic>
        <p:pic>
          <p:nvPicPr>
            <p:cNvPr id="88" name="Graphic 87">
              <a:extLst>
                <a:ext uri="{FF2B5EF4-FFF2-40B4-BE49-F238E27FC236}">
                  <a16:creationId xmlns:a16="http://schemas.microsoft.com/office/drawing/2014/main" id="{893FC4E8-C2C9-0A4E-AB43-3A204D41C69F}"/>
                </a:ext>
                <a:ext uri="{C183D7F6-B498-43B3-948B-1728B52AA6E4}">
                  <adec:decorative xmlns:adec="http://schemas.microsoft.com/office/drawing/2017/decorative" xmlns="" val="1"/>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1572530" y="2086848"/>
              <a:ext cx="731520" cy="731520"/>
            </a:xfrm>
            <a:prstGeom prst="rect">
              <a:avLst/>
            </a:prstGeom>
          </p:spPr>
        </p:pic>
        <p:cxnSp>
          <p:nvCxnSpPr>
            <p:cNvPr id="17" name="Straight Arrow Connector 16">
              <a:extLst>
                <a:ext uri="{FF2B5EF4-FFF2-40B4-BE49-F238E27FC236}">
                  <a16:creationId xmlns:a16="http://schemas.microsoft.com/office/drawing/2014/main" id="{A7781DF7-CFB6-784A-9566-E04A93117CF5}"/>
                </a:ext>
              </a:extLst>
            </p:cNvPr>
            <p:cNvCxnSpPr>
              <a:cxnSpLocks/>
              <a:stCxn id="88" idx="3"/>
              <a:endCxn id="58" idx="1"/>
            </p:cNvCxnSpPr>
            <p:nvPr/>
          </p:nvCxnSpPr>
          <p:spPr>
            <a:xfrm flipV="1">
              <a:off x="2304050" y="2448181"/>
              <a:ext cx="3388670" cy="4427"/>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F72A6D78-78FE-5942-A456-72720F1283DA}"/>
                </a:ext>
              </a:extLst>
            </p:cNvPr>
            <p:cNvSpPr txBox="1"/>
            <p:nvPr/>
          </p:nvSpPr>
          <p:spPr>
            <a:xfrm>
              <a:off x="5355332" y="2699830"/>
              <a:ext cx="1075936" cy="338554"/>
            </a:xfrm>
            <a:prstGeom prst="rect">
              <a:avLst/>
            </a:prstGeom>
            <a:noFill/>
          </p:spPr>
          <p:txBody>
            <a:bodyPr wrap="none" rtlCol="0">
              <a:spAutoFit/>
            </a:bodyPr>
            <a:lstStyle/>
            <a:p>
              <a:pPr rtl="0"/>
              <a:r>
                <a:rPr lang="pt-BR" sz="1600">
                  <a:ea typeface="Amazon Ember" panose="020B0603020204020204" pitchFamily="34" charset="0"/>
                  <a:cs typeface="Amazon Ember" panose="020B0603020204020204" pitchFamily="34" charset="0"/>
                </a:rPr>
                <a:t>Bucket do S3</a:t>
              </a:r>
            </a:p>
          </p:txBody>
        </p:sp>
      </p:grpSp>
      <p:sp>
        <p:nvSpPr>
          <p:cNvPr id="97" name="TextBox 96">
            <a:extLst>
              <a:ext uri="{FF2B5EF4-FFF2-40B4-BE49-F238E27FC236}">
                <a16:creationId xmlns:a16="http://schemas.microsoft.com/office/drawing/2014/main" id="{302857AF-333C-5548-9292-281E169FAB3E}"/>
              </a:ext>
            </a:extLst>
          </p:cNvPr>
          <p:cNvSpPr txBox="1"/>
          <p:nvPr/>
        </p:nvSpPr>
        <p:spPr>
          <a:xfrm>
            <a:off x="195473" y="3743150"/>
            <a:ext cx="3249608" cy="369332"/>
          </a:xfrm>
          <a:prstGeom prst="rect">
            <a:avLst/>
          </a:prstGeom>
          <a:noFill/>
        </p:spPr>
        <p:txBody>
          <a:bodyPr wrap="none" rtlCol="0">
            <a:spAutoFit/>
          </a:bodyPr>
          <a:lstStyle/>
          <a:p>
            <a:pPr rtl="0"/>
            <a:r>
              <a:rPr lang="pt-BR">
                <a:solidFill>
                  <a:schemeClr val="accent6"/>
                </a:solidFill>
                <a:latin typeface="Amazon Ember" panose="02000000000000000000" pitchFamily="2" charset="0"/>
                <a:ea typeface="Amazon Ember" panose="02000000000000000000" pitchFamily="2" charset="0"/>
                <a:cs typeface="Amazon Ember" panose="020B0603020204020204" pitchFamily="34" charset="0"/>
              </a:rPr>
              <a:t>Restaurar</a:t>
            </a:r>
            <a:r>
              <a:rPr lang="pt-BR">
                <a:solidFill>
                  <a:schemeClr val="accent5"/>
                </a:solidFill>
                <a:latin typeface="Amazon Ember" panose="02000000000000000000" pitchFamily="2" charset="0"/>
                <a:ea typeface="Amazon Ember" panose="02000000000000000000" pitchFamily="2" charset="0"/>
                <a:cs typeface="Amazon Ember" panose="020B0603020204020204" pitchFamily="34" charset="0"/>
              </a:rPr>
              <a:t> quando necessário.</a:t>
            </a:r>
          </a:p>
        </p:txBody>
      </p:sp>
      <p:grpSp>
        <p:nvGrpSpPr>
          <p:cNvPr id="7" name="Group 6" descr="Data backed up to an S3 bucket previously is copied back to the corporate data center. If necessary, an endpoint exists in a data recovery Region for a VPC that contains EC2 instances that could be switched over to.">
            <a:extLst>
              <a:ext uri="{FF2B5EF4-FFF2-40B4-BE49-F238E27FC236}">
                <a16:creationId xmlns:a16="http://schemas.microsoft.com/office/drawing/2014/main" id="{6E417BA3-F752-3142-A93D-ECB19052D093}"/>
              </a:ext>
            </a:extLst>
          </p:cNvPr>
          <p:cNvGrpSpPr/>
          <p:nvPr/>
        </p:nvGrpSpPr>
        <p:grpSpPr>
          <a:xfrm>
            <a:off x="511833" y="3502698"/>
            <a:ext cx="11084755" cy="2767473"/>
            <a:chOff x="511833" y="3502698"/>
            <a:chExt cx="11084755" cy="2767473"/>
          </a:xfrm>
        </p:grpSpPr>
        <p:cxnSp>
          <p:nvCxnSpPr>
            <p:cNvPr id="92" name="Elbow Connector 91">
              <a:extLst>
                <a:ext uri="{FF2B5EF4-FFF2-40B4-BE49-F238E27FC236}">
                  <a16:creationId xmlns:a16="http://schemas.microsoft.com/office/drawing/2014/main" id="{BB2E7F1B-B3FF-F142-8DCF-044D413252CC}"/>
                </a:ext>
              </a:extLst>
            </p:cNvPr>
            <p:cNvCxnSpPr>
              <a:cxnSpLocks/>
              <a:stCxn id="99" idx="3"/>
              <a:endCxn id="100" idx="1"/>
            </p:cNvCxnSpPr>
            <p:nvPr/>
          </p:nvCxnSpPr>
          <p:spPr>
            <a:xfrm>
              <a:off x="6162620" y="4176098"/>
              <a:ext cx="4187803" cy="0"/>
            </a:xfrm>
            <a:prstGeom prst="bentConnector3">
              <a:avLst>
                <a:gd name="adj1" fmla="val 50000"/>
              </a:avLst>
            </a:prstGeom>
            <a:noFill/>
            <a:ln w="28575" cap="flat" cmpd="sng" algn="ctr">
              <a:solidFill>
                <a:schemeClr val="tx1">
                  <a:lumMod val="95000"/>
                  <a:lumOff val="5000"/>
                </a:schemeClr>
              </a:solidFill>
              <a:prstDash val="sysDash"/>
              <a:headEnd type="none" w="med" len="med"/>
              <a:tailEnd type="arrow" w="med" len="med"/>
            </a:ln>
            <a:effectLst>
              <a:outerShdw blurRad="40000" dist="20000" dir="5400000" rotWithShape="0">
                <a:srgbClr val="000000">
                  <a:alpha val="38000"/>
                </a:srgbClr>
              </a:outerShdw>
            </a:effectLst>
          </p:spPr>
        </p:cxnSp>
        <p:pic>
          <p:nvPicPr>
            <p:cNvPr id="95" name="Picture 94">
              <a:extLst>
                <a:ext uri="{FF2B5EF4-FFF2-40B4-BE49-F238E27FC236}">
                  <a16:creationId xmlns:a16="http://schemas.microsoft.com/office/drawing/2014/main" id="{DBBF1674-16C2-F943-82BF-9EDFDAA8E226}"/>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435188" y="3765151"/>
              <a:ext cx="352623" cy="361184"/>
            </a:xfrm>
            <a:prstGeom prst="rect">
              <a:avLst/>
            </a:prstGeom>
          </p:spPr>
        </p:pic>
        <p:sp>
          <p:nvSpPr>
            <p:cNvPr id="96" name="TextBox 95">
              <a:extLst>
                <a:ext uri="{FF2B5EF4-FFF2-40B4-BE49-F238E27FC236}">
                  <a16:creationId xmlns:a16="http://schemas.microsoft.com/office/drawing/2014/main" id="{8DD0F5A3-A0CE-EB4D-855F-B96CE25A0D92}"/>
                </a:ext>
              </a:extLst>
            </p:cNvPr>
            <p:cNvSpPr txBox="1"/>
            <p:nvPr/>
          </p:nvSpPr>
          <p:spPr>
            <a:xfrm>
              <a:off x="7053956" y="4244146"/>
              <a:ext cx="1130196" cy="419698"/>
            </a:xfrm>
            <a:prstGeom prst="rect">
              <a:avLst/>
            </a:prstGeom>
            <a:noFill/>
          </p:spPr>
          <p:txBody>
            <a:bodyPr wrap="square" lIns="0" tIns="0" rIns="0" bIns="0" rtlCol="0" anchor="t">
              <a:noAutofit/>
            </a:bodyPr>
            <a:lstStyle/>
            <a:p>
              <a:pPr algn="ctr" rtl="0"/>
              <a:r>
                <a:rPr lang="pt-BR" sz="1600">
                  <a:ea typeface="Amazon Ember" panose="020B0603020204020204" pitchFamily="34" charset="0"/>
                  <a:cs typeface="Amazon Ember" panose="020B0603020204020204" pitchFamily="34" charset="0"/>
                </a:rPr>
                <a:t>Política de ciclo de vida</a:t>
              </a:r>
            </a:p>
          </p:txBody>
        </p:sp>
        <p:pic>
          <p:nvPicPr>
            <p:cNvPr id="99" name="Graphic 98">
              <a:extLst>
                <a:ext uri="{FF2B5EF4-FFF2-40B4-BE49-F238E27FC236}">
                  <a16:creationId xmlns:a16="http://schemas.microsoft.com/office/drawing/2014/main" id="{85918AB5-B2D4-C848-8F93-DE4874C538E3}"/>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692720" y="3941148"/>
              <a:ext cx="469900" cy="469900"/>
            </a:xfrm>
            <a:prstGeom prst="rect">
              <a:avLst/>
            </a:prstGeom>
          </p:spPr>
        </p:pic>
        <p:pic>
          <p:nvPicPr>
            <p:cNvPr id="100" name="Graphic 99">
              <a:extLst>
                <a:ext uri="{FF2B5EF4-FFF2-40B4-BE49-F238E27FC236}">
                  <a16:creationId xmlns:a16="http://schemas.microsoft.com/office/drawing/2014/main" id="{09630855-2D8D-294B-B4AB-62AC06C2F73D}"/>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0350423" y="3901778"/>
              <a:ext cx="548640" cy="548640"/>
            </a:xfrm>
            <a:prstGeom prst="rect">
              <a:avLst/>
            </a:prstGeom>
          </p:spPr>
        </p:pic>
        <p:pic>
          <p:nvPicPr>
            <p:cNvPr id="101" name="Graphic 100">
              <a:extLst>
                <a:ext uri="{FF2B5EF4-FFF2-40B4-BE49-F238E27FC236}">
                  <a16:creationId xmlns:a16="http://schemas.microsoft.com/office/drawing/2014/main" id="{48BC464D-0F39-9344-96ED-106B8A60CE91}"/>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8607611" y="3887911"/>
              <a:ext cx="548640" cy="548640"/>
            </a:xfrm>
            <a:prstGeom prst="rect">
              <a:avLst/>
            </a:prstGeom>
          </p:spPr>
        </p:pic>
        <p:sp>
          <p:nvSpPr>
            <p:cNvPr id="102" name="Rectangle 101">
              <a:extLst>
                <a:ext uri="{FF2B5EF4-FFF2-40B4-BE49-F238E27FC236}">
                  <a16:creationId xmlns:a16="http://schemas.microsoft.com/office/drawing/2014/main" id="{7C42EE1C-665C-694E-9546-BF1C03ED0DF4}"/>
                </a:ext>
              </a:extLst>
            </p:cNvPr>
            <p:cNvSpPr/>
            <p:nvPr/>
          </p:nvSpPr>
          <p:spPr>
            <a:xfrm>
              <a:off x="3518704" y="3502698"/>
              <a:ext cx="8077884" cy="276747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ysClr val="windowText" lastClr="000000"/>
                  </a:solidFill>
                </a:rPr>
                <a:t>Nuvem AWS</a:t>
              </a:r>
            </a:p>
          </p:txBody>
        </p:sp>
        <p:pic>
          <p:nvPicPr>
            <p:cNvPr id="103" name="Graphic 102">
              <a:extLst>
                <a:ext uri="{FF2B5EF4-FFF2-40B4-BE49-F238E27FC236}">
                  <a16:creationId xmlns:a16="http://schemas.microsoft.com/office/drawing/2014/main" id="{5D4B0601-4848-BE43-B353-61EEFEA8E412}"/>
                </a:ext>
                <a:ext uri="{C183D7F6-B498-43B3-948B-1728B52AA6E4}">
                  <adec:decorative xmlns:adec="http://schemas.microsoft.com/office/drawing/2017/decorative" xmlns="" val="1"/>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3519516" y="3507953"/>
              <a:ext cx="330200" cy="330200"/>
            </a:xfrm>
            <a:prstGeom prst="rect">
              <a:avLst/>
            </a:prstGeom>
          </p:spPr>
        </p:pic>
        <p:sp>
          <p:nvSpPr>
            <p:cNvPr id="105" name="Rectangle 104">
              <a:extLst>
                <a:ext uri="{FF2B5EF4-FFF2-40B4-BE49-F238E27FC236}">
                  <a16:creationId xmlns:a16="http://schemas.microsoft.com/office/drawing/2014/main" id="{A221D6CA-FC56-A046-99CE-C1D6D241C672}"/>
                </a:ext>
              </a:extLst>
            </p:cNvPr>
            <p:cNvSpPr/>
            <p:nvPr/>
          </p:nvSpPr>
          <p:spPr>
            <a:xfrm>
              <a:off x="511833" y="4169519"/>
              <a:ext cx="2543741" cy="174538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rgbClr val="5A6B86"/>
                  </a:solidFill>
                </a:rPr>
                <a:t>Datacenter corporativo</a:t>
              </a:r>
            </a:p>
          </p:txBody>
        </p:sp>
        <p:pic>
          <p:nvPicPr>
            <p:cNvPr id="106" name="Graphic 105">
              <a:extLst>
                <a:ext uri="{FF2B5EF4-FFF2-40B4-BE49-F238E27FC236}">
                  <a16:creationId xmlns:a16="http://schemas.microsoft.com/office/drawing/2014/main" id="{68435C2D-6797-A142-AEA5-8D04918E3F98}"/>
                </a:ext>
                <a:ext uri="{C183D7F6-B498-43B3-948B-1728B52AA6E4}">
                  <adec:decorative xmlns:adec="http://schemas.microsoft.com/office/drawing/2017/decorative" xmlns="" val="1"/>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520557" y="4169518"/>
              <a:ext cx="330200" cy="330200"/>
            </a:xfrm>
            <a:prstGeom prst="rect">
              <a:avLst/>
            </a:prstGeom>
          </p:spPr>
        </p:pic>
        <p:pic>
          <p:nvPicPr>
            <p:cNvPr id="108" name="Graphic 107">
              <a:extLst>
                <a:ext uri="{FF2B5EF4-FFF2-40B4-BE49-F238E27FC236}">
                  <a16:creationId xmlns:a16="http://schemas.microsoft.com/office/drawing/2014/main" id="{5C0BB9F3-230D-5F40-B1C9-7BB4288E1508}"/>
                </a:ext>
                <a:ext uri="{C183D7F6-B498-43B3-948B-1728B52AA6E4}">
                  <adec:decorative xmlns:adec="http://schemas.microsoft.com/office/drawing/2017/decorative" xmlns="" val="1"/>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1572530" y="4761819"/>
              <a:ext cx="731520" cy="731520"/>
            </a:xfrm>
            <a:prstGeom prst="rect">
              <a:avLst/>
            </a:prstGeom>
          </p:spPr>
        </p:pic>
        <p:cxnSp>
          <p:nvCxnSpPr>
            <p:cNvPr id="109" name="Straight Arrow Connector 108">
              <a:extLst>
                <a:ext uri="{FF2B5EF4-FFF2-40B4-BE49-F238E27FC236}">
                  <a16:creationId xmlns:a16="http://schemas.microsoft.com/office/drawing/2014/main" id="{7C147EE5-D8E1-0146-9486-6A5CC24532DC}"/>
                </a:ext>
              </a:extLst>
            </p:cNvPr>
            <p:cNvCxnSpPr>
              <a:cxnSpLocks/>
              <a:stCxn id="108" idx="3"/>
              <a:endCxn id="99" idx="1"/>
            </p:cNvCxnSpPr>
            <p:nvPr/>
          </p:nvCxnSpPr>
          <p:spPr>
            <a:xfrm flipV="1">
              <a:off x="2304050" y="4176098"/>
              <a:ext cx="3388670" cy="951481"/>
            </a:xfrm>
            <a:prstGeom prst="bentConnector3">
              <a:avLst>
                <a:gd name="adj1" fmla="val 50000"/>
              </a:avLst>
            </a:prstGeom>
            <a:ln w="28575">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8632A349-9837-C046-957E-B5834704FC73}"/>
                </a:ext>
              </a:extLst>
            </p:cNvPr>
            <p:cNvSpPr txBox="1"/>
            <p:nvPr/>
          </p:nvSpPr>
          <p:spPr>
            <a:xfrm>
              <a:off x="6864757" y="4990649"/>
              <a:ext cx="1259655" cy="338554"/>
            </a:xfrm>
            <a:prstGeom prst="rect">
              <a:avLst/>
            </a:prstGeom>
            <a:noFill/>
          </p:spPr>
          <p:txBody>
            <a:bodyPr wrap="square" rtlCol="0">
              <a:spAutoFit/>
            </a:bodyPr>
            <a:lstStyle/>
            <a:p>
              <a:pPr algn="ctr" rtl="0"/>
              <a:r>
                <a:rPr lang="pt-BR" sz="1600"/>
                <a:t>Endpoint</a:t>
              </a:r>
            </a:p>
          </p:txBody>
        </p:sp>
        <p:pic>
          <p:nvPicPr>
            <p:cNvPr id="112" name="Graphic 111">
              <a:extLst>
                <a:ext uri="{FF2B5EF4-FFF2-40B4-BE49-F238E27FC236}">
                  <a16:creationId xmlns:a16="http://schemas.microsoft.com/office/drawing/2014/main" id="{4C425166-2AFE-734D-896D-DA11183C8B37}"/>
                </a:ext>
                <a:ext uri="{C183D7F6-B498-43B3-948B-1728B52AA6E4}">
                  <adec:decorative xmlns:adec="http://schemas.microsoft.com/office/drawing/2017/decorative" xmlns="" val="1"/>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6507950" y="4721163"/>
              <a:ext cx="516890" cy="516890"/>
            </a:xfrm>
            <a:prstGeom prst="rect">
              <a:avLst/>
            </a:prstGeom>
          </p:spPr>
        </p:pic>
        <p:sp>
          <p:nvSpPr>
            <p:cNvPr id="123" name="TextBox 122">
              <a:extLst>
                <a:ext uri="{FF2B5EF4-FFF2-40B4-BE49-F238E27FC236}">
                  <a16:creationId xmlns:a16="http://schemas.microsoft.com/office/drawing/2014/main" id="{0AF3BA16-18F1-8843-AA26-609996C25D69}"/>
                </a:ext>
              </a:extLst>
            </p:cNvPr>
            <p:cNvSpPr txBox="1"/>
            <p:nvPr/>
          </p:nvSpPr>
          <p:spPr>
            <a:xfrm>
              <a:off x="5383457" y="4401866"/>
              <a:ext cx="1075936" cy="338554"/>
            </a:xfrm>
            <a:prstGeom prst="rect">
              <a:avLst/>
            </a:prstGeom>
            <a:noFill/>
          </p:spPr>
          <p:txBody>
            <a:bodyPr wrap="none" rtlCol="0">
              <a:spAutoFit/>
            </a:bodyPr>
            <a:lstStyle/>
            <a:p>
              <a:pPr rtl="0"/>
              <a:r>
                <a:rPr lang="pt-BR" sz="1600">
                  <a:ea typeface="Amazon Ember" panose="020B0603020204020204" pitchFamily="34" charset="0"/>
                  <a:cs typeface="Amazon Ember" panose="020B0603020204020204" pitchFamily="34" charset="0"/>
                </a:rPr>
                <a:t>Bucket do S3</a:t>
              </a:r>
            </a:p>
          </p:txBody>
        </p:sp>
        <p:cxnSp>
          <p:nvCxnSpPr>
            <p:cNvPr id="134" name="Straight Arrow Connector 109">
              <a:extLst>
                <a:ext uri="{FF2B5EF4-FFF2-40B4-BE49-F238E27FC236}">
                  <a16:creationId xmlns:a16="http://schemas.microsoft.com/office/drawing/2014/main" id="{AB7728E0-0FFF-2A47-A42E-2A96C7509B7D}"/>
                </a:ext>
              </a:extLst>
            </p:cNvPr>
            <p:cNvCxnSpPr>
              <a:cxnSpLocks/>
              <a:stCxn id="99" idx="3"/>
              <a:endCxn id="112" idx="0"/>
            </p:cNvCxnSpPr>
            <p:nvPr/>
          </p:nvCxnSpPr>
          <p:spPr>
            <a:xfrm>
              <a:off x="6162620" y="4176098"/>
              <a:ext cx="603775" cy="545065"/>
            </a:xfrm>
            <a:prstGeom prst="bentConnector2">
              <a:avLst/>
            </a:prstGeom>
            <a:ln w="28575">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45" name="Graphic 144">
              <a:extLst>
                <a:ext uri="{FF2B5EF4-FFF2-40B4-BE49-F238E27FC236}">
                  <a16:creationId xmlns:a16="http://schemas.microsoft.com/office/drawing/2014/main" id="{41CEB216-09AC-0D48-8B48-7D4FF656DDA7}"/>
                </a:ext>
                <a:ext uri="{C183D7F6-B498-43B3-948B-1728B52AA6E4}">
                  <adec:decorative xmlns:adec="http://schemas.microsoft.com/office/drawing/2017/decorative" xmlns="" val="1"/>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6492075" y="5506658"/>
              <a:ext cx="548640" cy="548640"/>
            </a:xfrm>
            <a:prstGeom prst="rect">
              <a:avLst/>
            </a:prstGeom>
          </p:spPr>
        </p:pic>
        <p:sp>
          <p:nvSpPr>
            <p:cNvPr id="146" name="TextBox 145">
              <a:extLst>
                <a:ext uri="{FF2B5EF4-FFF2-40B4-BE49-F238E27FC236}">
                  <a16:creationId xmlns:a16="http://schemas.microsoft.com/office/drawing/2014/main" id="{963C5A40-6BB6-F84D-9AA2-96CC0FAD61AB}"/>
                </a:ext>
              </a:extLst>
            </p:cNvPr>
            <p:cNvSpPr txBox="1"/>
            <p:nvPr/>
          </p:nvSpPr>
          <p:spPr>
            <a:xfrm>
              <a:off x="7106943" y="5451359"/>
              <a:ext cx="1009115" cy="584775"/>
            </a:xfrm>
            <a:prstGeom prst="rect">
              <a:avLst/>
            </a:prstGeom>
            <a:noFill/>
          </p:spPr>
          <p:txBody>
            <a:bodyPr wrap="square" rtlCol="0">
              <a:spAutoFit/>
            </a:bodyPr>
            <a:lstStyle/>
            <a:p>
              <a:pPr rtl="0"/>
              <a:r>
                <a:rPr lang="pt-BR" sz="1600">
                  <a:ea typeface="Amazon Ember Light" panose="020B0403020204020204" pitchFamily="34" charset="0"/>
                  <a:cs typeface="Amazon Ember Light" panose="020B0403020204020204" pitchFamily="34" charset="0"/>
                </a:rPr>
                <a:t>Amazon EC2</a:t>
              </a:r>
            </a:p>
          </p:txBody>
        </p:sp>
        <p:cxnSp>
          <p:nvCxnSpPr>
            <p:cNvPr id="147" name="Straight Arrow Connector 109">
              <a:extLst>
                <a:ext uri="{FF2B5EF4-FFF2-40B4-BE49-F238E27FC236}">
                  <a16:creationId xmlns:a16="http://schemas.microsoft.com/office/drawing/2014/main" id="{F7C7A591-3B33-854C-ACE4-C91A43FE2A92}"/>
                </a:ext>
              </a:extLst>
            </p:cNvPr>
            <p:cNvCxnSpPr>
              <a:cxnSpLocks/>
              <a:stCxn id="145" idx="0"/>
              <a:endCxn id="112" idx="2"/>
            </p:cNvCxnSpPr>
            <p:nvPr/>
          </p:nvCxnSpPr>
          <p:spPr>
            <a:xfrm rot="5400000" flipH="1" flipV="1">
              <a:off x="6638443" y="5378706"/>
              <a:ext cx="268605" cy="0"/>
            </a:xfrm>
            <a:prstGeom prst="bentConnector3">
              <a:avLst>
                <a:gd name="adj1" fmla="val 50000"/>
              </a:avLst>
            </a:prstGeom>
            <a:ln w="28575">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10592EFA-51CD-5D40-B648-F2711E53F035}"/>
                </a:ext>
              </a:extLst>
            </p:cNvPr>
            <p:cNvSpPr/>
            <p:nvPr/>
          </p:nvSpPr>
          <p:spPr>
            <a:xfrm>
              <a:off x="5208452" y="4990649"/>
              <a:ext cx="3042506" cy="114300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ln w="0"/>
                  <a:solidFill>
                    <a:schemeClr val="accent5"/>
                  </a:solidFill>
                </a:rPr>
                <a:t>VPC na</a:t>
              </a:r>
              <a:r>
                <a:rPr lang="en-US" sz="1600" dirty="0">
                  <a:ln w="0"/>
                  <a:solidFill>
                    <a:schemeClr val="accent5"/>
                  </a:solidFill>
                </a:rPr>
                <a:t/>
              </a:r>
              <a:br>
                <a:rPr lang="en-US" sz="1600" dirty="0">
                  <a:ln w="0"/>
                  <a:solidFill>
                    <a:schemeClr val="accent5"/>
                  </a:solidFill>
                </a:rPr>
              </a:br>
              <a:r>
                <a:rPr lang="pt-BR" sz="1600">
                  <a:ln w="0"/>
                  <a:solidFill>
                    <a:schemeClr val="accent5"/>
                  </a:solidFill>
                </a:rPr>
                <a:t>região</a:t>
              </a:r>
              <a:r>
                <a:rPr lang="en-US" sz="1600" dirty="0">
                  <a:ln w="0"/>
                  <a:solidFill>
                    <a:schemeClr val="accent5"/>
                  </a:solidFill>
                </a:rPr>
                <a:t/>
              </a:r>
              <a:br>
                <a:rPr lang="en-US" sz="1600" dirty="0">
                  <a:ln w="0"/>
                  <a:solidFill>
                    <a:schemeClr val="accent5"/>
                  </a:solidFill>
                </a:rPr>
              </a:br>
              <a:r>
                <a:rPr lang="pt-BR" sz="1600">
                  <a:ln w="0"/>
                  <a:solidFill>
                    <a:schemeClr val="accent5"/>
                  </a:solidFill>
                </a:rPr>
                <a:t>da DR</a:t>
              </a:r>
              <a:endParaRPr lang="en-US" sz="1200" dirty="0">
                <a:ln w="0"/>
                <a:solidFill>
                  <a:schemeClr val="accent5"/>
                </a:solidFill>
              </a:endParaRPr>
            </a:p>
          </p:txBody>
        </p:sp>
        <p:pic>
          <p:nvPicPr>
            <p:cNvPr id="149" name="Graphic 148">
              <a:extLst>
                <a:ext uri="{FF2B5EF4-FFF2-40B4-BE49-F238E27FC236}">
                  <a16:creationId xmlns:a16="http://schemas.microsoft.com/office/drawing/2014/main" id="{8D8BF03A-5772-214E-8807-3ADC4F7C57E0}"/>
                </a:ext>
                <a:ext uri="{C183D7F6-B498-43B3-948B-1728B52AA6E4}">
                  <adec:decorative xmlns:adec="http://schemas.microsoft.com/office/drawing/2017/decorative" xmlns="" val="1"/>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5208452" y="4990649"/>
              <a:ext cx="330200" cy="330200"/>
            </a:xfrm>
            <a:prstGeom prst="rect">
              <a:avLst/>
            </a:prstGeom>
          </p:spPr>
        </p:pic>
        <p:sp>
          <p:nvSpPr>
            <p:cNvPr id="57" name="TextBox 56">
              <a:extLst>
                <a:ext uri="{FF2B5EF4-FFF2-40B4-BE49-F238E27FC236}">
                  <a16:creationId xmlns:a16="http://schemas.microsoft.com/office/drawing/2014/main" id="{ACFDF1A1-A907-C348-983C-6F61A843B3DB}"/>
                </a:ext>
              </a:extLst>
            </p:cNvPr>
            <p:cNvSpPr txBox="1"/>
            <p:nvPr/>
          </p:nvSpPr>
          <p:spPr>
            <a:xfrm>
              <a:off x="8250958" y="4453995"/>
              <a:ext cx="1271342" cy="548648"/>
            </a:xfrm>
            <a:prstGeom prst="rect">
              <a:avLst/>
            </a:prstGeom>
            <a:noFill/>
          </p:spPr>
          <p:txBody>
            <a:bodyPr wrap="square" lIns="0" tIns="0" rIns="0" bIns="0" rtlCol="0" anchor="t">
              <a:noAutofit/>
            </a:bodyPr>
            <a:lstStyle/>
            <a:p>
              <a:pPr algn="ctr" rtl="0"/>
              <a:r>
                <a:rPr lang="pt-BR" sz="1600">
                  <a:ea typeface="Amazon Ember" panose="020B0603020204020204" pitchFamily="34" charset="0"/>
                  <a:cs typeface="Amazon Ember" panose="020B0603020204020204" pitchFamily="34" charset="0"/>
                </a:rPr>
                <a:t>Amazon S3 Standard – IA</a:t>
              </a:r>
              <a:endParaRPr lang="en-US" sz="1600" dirty="0">
                <a:ea typeface="Amazon Ember" panose="020B0603020204020204" pitchFamily="34" charset="0"/>
                <a:cs typeface="Amazon Ember" panose="020B0603020204020204" pitchFamily="34" charset="0"/>
              </a:endParaRPr>
            </a:p>
          </p:txBody>
        </p:sp>
        <p:sp>
          <p:nvSpPr>
            <p:cNvPr id="59" name="TextBox 58">
              <a:extLst>
                <a:ext uri="{FF2B5EF4-FFF2-40B4-BE49-F238E27FC236}">
                  <a16:creationId xmlns:a16="http://schemas.microsoft.com/office/drawing/2014/main" id="{0A499BEC-54E4-5840-8D72-99939E371B4F}"/>
                </a:ext>
              </a:extLst>
            </p:cNvPr>
            <p:cNvSpPr txBox="1"/>
            <p:nvPr/>
          </p:nvSpPr>
          <p:spPr>
            <a:xfrm>
              <a:off x="10116863" y="4457825"/>
              <a:ext cx="1067306" cy="579135"/>
            </a:xfrm>
            <a:prstGeom prst="rect">
              <a:avLst/>
            </a:prstGeom>
            <a:noFill/>
          </p:spPr>
          <p:txBody>
            <a:bodyPr wrap="square" lIns="0" tIns="0" rIns="0" bIns="0" rtlCol="0" anchor="t">
              <a:noAutofit/>
            </a:bodyPr>
            <a:lstStyle/>
            <a:p>
              <a:pPr algn="ctr" rtl="0"/>
              <a:r>
                <a:rPr lang="pt-BR" sz="1600">
                  <a:ea typeface="Amazon Ember" panose="020B0603020204020204" pitchFamily="34" charset="0"/>
                  <a:cs typeface="Amazon Ember" panose="020B0603020204020204" pitchFamily="34" charset="0"/>
                </a:rPr>
                <a:t>Amazon S3 Glacier</a:t>
              </a:r>
            </a:p>
          </p:txBody>
        </p:sp>
      </p:grpSp>
    </p:spTree>
    <p:custDataLst>
      <p:tags r:id="rId1"/>
    </p:custDataLst>
    <p:extLst>
      <p:ext uri="{BB962C8B-B14F-4D97-AF65-F5344CB8AC3E}">
        <p14:creationId xmlns:p14="http://schemas.microsoft.com/office/powerpoint/2010/main" val="2809286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8B3DC-37F0-E94C-9B01-5C6BBDE08785}"/>
              </a:ext>
            </a:extLst>
          </p:cNvPr>
          <p:cNvSpPr>
            <a:spLocks noGrp="1"/>
          </p:cNvSpPr>
          <p:nvPr>
            <p:ph type="title"/>
          </p:nvPr>
        </p:nvSpPr>
        <p:spPr/>
        <p:txBody>
          <a:bodyPr rtlCol="0"/>
          <a:lstStyle/>
          <a:p>
            <a:pPr rtl="0"/>
            <a:r>
              <a:rPr lang="pt-BR" sz="3200"/>
              <a:t>AWS Storage Gateway</a:t>
            </a:r>
          </a:p>
        </p:txBody>
      </p:sp>
      <p:grpSp>
        <p:nvGrpSpPr>
          <p:cNvPr id="8" name="Group 7" descr="A file gateway, volume gateway, and tape gateway exist on-premises and connect to S3 buckets in the AWS cloud where data backups are stored. Detailed explanation is in the notes below the slide.">
            <a:extLst>
              <a:ext uri="{FF2B5EF4-FFF2-40B4-BE49-F238E27FC236}">
                <a16:creationId xmlns:a16="http://schemas.microsoft.com/office/drawing/2014/main" id="{7C57D8EA-CE5F-4248-A87F-2DA767BE9E72}"/>
              </a:ext>
            </a:extLst>
          </p:cNvPr>
          <p:cNvGrpSpPr/>
          <p:nvPr/>
        </p:nvGrpSpPr>
        <p:grpSpPr>
          <a:xfrm>
            <a:off x="342941" y="1274449"/>
            <a:ext cx="11577085" cy="5105536"/>
            <a:chOff x="342941" y="1274449"/>
            <a:chExt cx="11577085" cy="5105536"/>
          </a:xfrm>
        </p:grpSpPr>
        <p:cxnSp>
          <p:nvCxnSpPr>
            <p:cNvPr id="5" name="Straight Arrow Connector 4">
              <a:extLst>
                <a:ext uri="{FF2B5EF4-FFF2-40B4-BE49-F238E27FC236}">
                  <a16:creationId xmlns:a16="http://schemas.microsoft.com/office/drawing/2014/main" id="{0DB25DD1-9826-8A4E-B1BB-C964D47824C6}"/>
                </a:ext>
              </a:extLst>
            </p:cNvPr>
            <p:cNvCxnSpPr>
              <a:cxnSpLocks/>
              <a:stCxn id="80" idx="3"/>
            </p:cNvCxnSpPr>
            <p:nvPr/>
          </p:nvCxnSpPr>
          <p:spPr>
            <a:xfrm>
              <a:off x="6410696" y="5177240"/>
              <a:ext cx="1321144" cy="0"/>
            </a:xfrm>
            <a:prstGeom prst="straightConnector1">
              <a:avLst/>
            </a:prstGeom>
            <a:ln w="38100">
              <a:solidFill>
                <a:schemeClr val="bg1">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12B3DB93-D4DE-FE40-887E-02CE162FFE25}"/>
                </a:ext>
              </a:extLst>
            </p:cNvPr>
            <p:cNvCxnSpPr>
              <a:cxnSpLocks/>
              <a:stCxn id="79" idx="3"/>
            </p:cNvCxnSpPr>
            <p:nvPr/>
          </p:nvCxnSpPr>
          <p:spPr>
            <a:xfrm>
              <a:off x="6408194" y="3526273"/>
              <a:ext cx="1424205" cy="0"/>
            </a:xfrm>
            <a:prstGeom prst="straightConnector1">
              <a:avLst/>
            </a:prstGeom>
            <a:ln w="38100">
              <a:solidFill>
                <a:schemeClr val="bg1">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22C471CC-CEB9-D145-BE39-02C14AD5CACC}"/>
                </a:ext>
              </a:extLst>
            </p:cNvPr>
            <p:cNvCxnSpPr>
              <a:cxnSpLocks/>
              <a:stCxn id="72" idx="3"/>
              <a:endCxn id="79" idx="1"/>
            </p:cNvCxnSpPr>
            <p:nvPr/>
          </p:nvCxnSpPr>
          <p:spPr>
            <a:xfrm flipV="1">
              <a:off x="4177132" y="3526273"/>
              <a:ext cx="1682422" cy="1375"/>
            </a:xfrm>
            <a:prstGeom prst="straightConnector1">
              <a:avLst/>
            </a:prstGeom>
            <a:ln w="38100">
              <a:solidFill>
                <a:schemeClr val="tx1">
                  <a:lumMod val="85000"/>
                  <a:lumOff val="1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C0067F-4E29-694A-8338-3DEDFBAC9682}"/>
                </a:ext>
              </a:extLst>
            </p:cNvPr>
            <p:cNvSpPr txBox="1"/>
            <p:nvPr/>
          </p:nvSpPr>
          <p:spPr>
            <a:xfrm>
              <a:off x="3290095" y="1321017"/>
              <a:ext cx="1588959" cy="461665"/>
            </a:xfrm>
            <a:prstGeom prst="rect">
              <a:avLst/>
            </a:prstGeom>
            <a:noFill/>
          </p:spPr>
          <p:txBody>
            <a:bodyPr wrap="square" rtlCol="0">
              <a:spAutoFit/>
            </a:bodyPr>
            <a:lstStyle/>
            <a:p>
              <a:pPr rtl="0"/>
              <a:r>
                <a:rPr lang="pt-BR" sz="1200">
                  <a:solidFill>
                    <a:schemeClr val="tx1">
                      <a:lumMod val="50000"/>
                    </a:schemeClr>
                  </a:solidFill>
                  <a:ea typeface="Amazon Ember" panose="020B0603020204020204" pitchFamily="34" charset="0"/>
                  <a:cs typeface="Amazon Ember" panose="020B0603020204020204" pitchFamily="34" charset="0"/>
                </a:rPr>
                <a:t>Infraestrutura on-premises</a:t>
              </a:r>
              <a:endParaRPr lang="en-US" sz="1200" dirty="0">
                <a:solidFill>
                  <a:schemeClr val="tx1">
                    <a:lumMod val="50000"/>
                  </a:schemeClr>
                </a:solidFill>
                <a:ea typeface="Amazon Ember" panose="020B0603020204020204" pitchFamily="34" charset="0"/>
                <a:cs typeface="Amazon Ember" panose="020B0603020204020204" pitchFamily="34" charset="0"/>
              </a:endParaRPr>
            </a:p>
          </p:txBody>
        </p:sp>
        <p:cxnSp>
          <p:nvCxnSpPr>
            <p:cNvPr id="12" name="Straight Arrow Connector 11">
              <a:extLst>
                <a:ext uri="{FF2B5EF4-FFF2-40B4-BE49-F238E27FC236}">
                  <a16:creationId xmlns:a16="http://schemas.microsoft.com/office/drawing/2014/main" id="{895E959E-9C0E-4C48-8D27-B81A26D0D730}"/>
                </a:ext>
              </a:extLst>
            </p:cNvPr>
            <p:cNvCxnSpPr>
              <a:cxnSpLocks/>
              <a:stCxn id="72" idx="3"/>
            </p:cNvCxnSpPr>
            <p:nvPr/>
          </p:nvCxnSpPr>
          <p:spPr>
            <a:xfrm flipV="1">
              <a:off x="4177132" y="1998062"/>
              <a:ext cx="1682933" cy="1529586"/>
            </a:xfrm>
            <a:prstGeom prst="straightConnector1">
              <a:avLst/>
            </a:prstGeom>
            <a:ln w="38100">
              <a:solidFill>
                <a:schemeClr val="tx1">
                  <a:lumMod val="85000"/>
                  <a:lumOff val="1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FF56F06D-97BA-334F-8FB3-F60967F87FA3}"/>
                </a:ext>
              </a:extLst>
            </p:cNvPr>
            <p:cNvSpPr txBox="1"/>
            <p:nvPr/>
          </p:nvSpPr>
          <p:spPr>
            <a:xfrm>
              <a:off x="5391716" y="2221136"/>
              <a:ext cx="1440844" cy="627055"/>
            </a:xfrm>
            <a:prstGeom prst="rect">
              <a:avLst/>
            </a:prstGeom>
            <a:noFill/>
          </p:spPr>
          <p:txBody>
            <a:bodyPr wrap="square" lIns="0" tIns="0" rIns="0" bIns="0" rtlCol="0" anchor="t">
              <a:noAutofit/>
            </a:bodyPr>
            <a:lstStyle/>
            <a:p>
              <a:pPr algn="ctr" rtl="0"/>
              <a:r>
                <a:rPr lang="pt-BR" sz="1200">
                  <a:solidFill>
                    <a:schemeClr val="accent6"/>
                  </a:solidFill>
                  <a:latin typeface="Amazon Ember" panose="02000000000000000000" pitchFamily="2" charset="0"/>
                  <a:ea typeface="Amazon Ember" panose="02000000000000000000" pitchFamily="2" charset="0"/>
                  <a:cs typeface="Amazon Ember" panose="020B0603020204020204" pitchFamily="34" charset="0"/>
                </a:rPr>
                <a:t>Gateway de</a:t>
              </a:r>
              <a:r>
                <a:rPr lang="pt-BR" sz="1200">
                  <a:solidFill>
                    <a:schemeClr val="tx1">
                      <a:lumMod val="50000"/>
                    </a:schemeClr>
                  </a:solidFill>
                  <a:latin typeface="Amazon Ember" panose="02000000000000000000" pitchFamily="2" charset="0"/>
                  <a:ea typeface="Amazon Ember" panose="02000000000000000000" pitchFamily="2" charset="0"/>
                  <a:cs typeface="Amazon Ember" panose="020B0603020204020204" pitchFamily="34" charset="0"/>
                </a:rPr>
                <a:t> </a:t>
              </a:r>
            </a:p>
            <a:p>
              <a:pPr algn="ctr" rtl="0"/>
              <a:r>
                <a:rPr lang="pt-BR" sz="1200">
                  <a:solidFill>
                    <a:schemeClr val="accent5"/>
                  </a:solidFill>
                  <a:latin typeface="Amazon Ember" panose="02000000000000000000" pitchFamily="2" charset="0"/>
                  <a:ea typeface="Amazon Ember" panose="02000000000000000000" pitchFamily="2" charset="0"/>
                  <a:cs typeface="Amazon Ember" panose="020B0603020204020204" pitchFamily="34" charset="0"/>
                </a:rPr>
                <a:t>arquivos</a:t>
              </a:r>
            </a:p>
          </p:txBody>
        </p:sp>
        <p:cxnSp>
          <p:nvCxnSpPr>
            <p:cNvPr id="15" name="Straight Arrow Connector 14">
              <a:extLst>
                <a:ext uri="{FF2B5EF4-FFF2-40B4-BE49-F238E27FC236}">
                  <a16:creationId xmlns:a16="http://schemas.microsoft.com/office/drawing/2014/main" id="{BFBE5F04-92F9-E147-A2FD-97710FBBB44B}"/>
                </a:ext>
              </a:extLst>
            </p:cNvPr>
            <p:cNvCxnSpPr>
              <a:cxnSpLocks/>
              <a:stCxn id="124" idx="1"/>
              <a:endCxn id="57" idx="3"/>
            </p:cNvCxnSpPr>
            <p:nvPr/>
          </p:nvCxnSpPr>
          <p:spPr>
            <a:xfrm flipH="1">
              <a:off x="8728883" y="1898275"/>
              <a:ext cx="2064101" cy="2251"/>
            </a:xfrm>
            <a:prstGeom prst="straightConnector1">
              <a:avLst/>
            </a:prstGeom>
            <a:ln w="38100">
              <a:solidFill>
                <a:schemeClr val="bg1">
                  <a:lumMod val="50000"/>
                </a:schemeClr>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4366A04D-4910-CF4A-AC6E-F0CC3D2C1B08}"/>
                </a:ext>
              </a:extLst>
            </p:cNvPr>
            <p:cNvSpPr txBox="1"/>
            <p:nvPr/>
          </p:nvSpPr>
          <p:spPr>
            <a:xfrm>
              <a:off x="10456691" y="2149974"/>
              <a:ext cx="1221225" cy="569514"/>
            </a:xfrm>
            <a:prstGeom prst="rect">
              <a:avLst/>
            </a:prstGeom>
            <a:noFill/>
          </p:spPr>
          <p:txBody>
            <a:bodyPr wrap="square" lIns="0" tIns="0" rIns="0" bIns="0" rtlCol="0" anchor="t">
              <a:noAutofit/>
            </a:bodyPr>
            <a:lstStyle/>
            <a:p>
              <a:pPr algn="ctr" rtl="0"/>
              <a:r>
                <a:rPr lang="pt-BR" sz="1200">
                  <a:solidFill>
                    <a:schemeClr val="tx1">
                      <a:lumMod val="50000"/>
                    </a:schemeClr>
                  </a:solidFill>
                  <a:ea typeface="Amazon Ember" panose="020B0603020204020204" pitchFamily="34" charset="0"/>
                  <a:cs typeface="Amazon Ember" panose="020B0603020204020204" pitchFamily="34" charset="0"/>
                </a:rPr>
                <a:t>Cofre do S3 Glacier</a:t>
              </a:r>
              <a:endParaRPr lang="en-US" sz="1200" dirty="0">
                <a:solidFill>
                  <a:schemeClr val="tx1">
                    <a:lumMod val="50000"/>
                  </a:schemeClr>
                </a:solidFill>
                <a:ea typeface="Amazon Ember" panose="020B0603020204020204" pitchFamily="34" charset="0"/>
                <a:cs typeface="Amazon Ember" panose="020B0603020204020204" pitchFamily="34" charset="0"/>
              </a:endParaRPr>
            </a:p>
          </p:txBody>
        </p:sp>
        <p:sp>
          <p:nvSpPr>
            <p:cNvPr id="22" name="Rectangle 21">
              <a:extLst>
                <a:ext uri="{FF2B5EF4-FFF2-40B4-BE49-F238E27FC236}">
                  <a16:creationId xmlns:a16="http://schemas.microsoft.com/office/drawing/2014/main" id="{8FC3AED3-DB0E-E340-A723-B556C0CAC53F}"/>
                </a:ext>
              </a:extLst>
            </p:cNvPr>
            <p:cNvSpPr/>
            <p:nvPr/>
          </p:nvSpPr>
          <p:spPr>
            <a:xfrm rot="19095065">
              <a:off x="4079874" y="2257966"/>
              <a:ext cx="1767981" cy="55282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rtl="0"/>
              <a:r>
                <a:rPr lang="pt-BR" sz="1200">
                  <a:solidFill>
                    <a:schemeClr val="tx1">
                      <a:lumMod val="50000"/>
                    </a:schemeClr>
                  </a:solidFill>
                  <a:ea typeface="Amazon Ember" panose="020B0603020204020204" pitchFamily="34" charset="0"/>
                  <a:cs typeface="Amazon Ember" panose="020B0603020204020204" pitchFamily="34" charset="0"/>
                </a:rPr>
                <a:t>NFS ou SMB</a:t>
              </a:r>
            </a:p>
          </p:txBody>
        </p:sp>
        <p:sp>
          <p:nvSpPr>
            <p:cNvPr id="23" name="TextBox 22">
              <a:extLst>
                <a:ext uri="{FF2B5EF4-FFF2-40B4-BE49-F238E27FC236}">
                  <a16:creationId xmlns:a16="http://schemas.microsoft.com/office/drawing/2014/main" id="{B5114537-B79C-414B-B53D-62295A7458CC}"/>
                </a:ext>
              </a:extLst>
            </p:cNvPr>
            <p:cNvSpPr txBox="1"/>
            <p:nvPr/>
          </p:nvSpPr>
          <p:spPr>
            <a:xfrm>
              <a:off x="2992394" y="3980501"/>
              <a:ext cx="1439647" cy="276999"/>
            </a:xfrm>
            <a:prstGeom prst="rect">
              <a:avLst/>
            </a:prstGeom>
            <a:noFill/>
          </p:spPr>
          <p:txBody>
            <a:bodyPr wrap="square" rtlCol="0">
              <a:spAutoFit/>
            </a:bodyPr>
            <a:lstStyle/>
            <a:p>
              <a:pPr algn="ctr" rtl="0"/>
              <a:r>
                <a:rPr lang="pt-BR" sz="1200">
                  <a:solidFill>
                    <a:schemeClr val="tx1">
                      <a:lumMod val="50000"/>
                    </a:schemeClr>
                  </a:solidFill>
                  <a:ea typeface="Amazon Ember" panose="020B0603020204020204" pitchFamily="34" charset="0"/>
                  <a:cs typeface="Amazon Ember" panose="020B0603020204020204" pitchFamily="34" charset="0"/>
                </a:rPr>
                <a:t>Servidor</a:t>
              </a:r>
            </a:p>
          </p:txBody>
        </p:sp>
        <p:sp>
          <p:nvSpPr>
            <p:cNvPr id="25" name="TextBox 24">
              <a:extLst>
                <a:ext uri="{FF2B5EF4-FFF2-40B4-BE49-F238E27FC236}">
                  <a16:creationId xmlns:a16="http://schemas.microsoft.com/office/drawing/2014/main" id="{3455F20E-3775-DE4F-9B0E-CB0464132D16}"/>
                </a:ext>
              </a:extLst>
            </p:cNvPr>
            <p:cNvSpPr txBox="1"/>
            <p:nvPr/>
          </p:nvSpPr>
          <p:spPr>
            <a:xfrm>
              <a:off x="5430610" y="3837970"/>
              <a:ext cx="1440844" cy="658356"/>
            </a:xfrm>
            <a:prstGeom prst="rect">
              <a:avLst/>
            </a:prstGeom>
            <a:noFill/>
          </p:spPr>
          <p:txBody>
            <a:bodyPr wrap="square" lIns="0" tIns="0" rIns="0" bIns="0" rtlCol="0" anchor="t">
              <a:noAutofit/>
            </a:bodyPr>
            <a:lstStyle/>
            <a:p>
              <a:pPr algn="ctr" rtl="0"/>
              <a:r>
                <a:rPr lang="pt-BR" sz="1200">
                  <a:solidFill>
                    <a:schemeClr val="accent6"/>
                  </a:solidFill>
                  <a:latin typeface="Amazon Ember" panose="02000000000000000000" pitchFamily="2" charset="0"/>
                  <a:ea typeface="Amazon Ember" panose="02000000000000000000" pitchFamily="2" charset="0"/>
                  <a:cs typeface="Amazon Ember" panose="020B0603020204020204" pitchFamily="34" charset="0"/>
                </a:rPr>
                <a:t>Gateway de</a:t>
              </a:r>
            </a:p>
            <a:p>
              <a:pPr algn="ctr" rtl="0"/>
              <a:r>
                <a:rPr lang="pt-BR" sz="1200">
                  <a:solidFill>
                    <a:schemeClr val="accent5"/>
                  </a:solidFill>
                  <a:latin typeface="Amazon Ember" panose="02000000000000000000" pitchFamily="2" charset="0"/>
                  <a:ea typeface="Amazon Ember" panose="02000000000000000000" pitchFamily="2" charset="0"/>
                  <a:cs typeface="Amazon Ember" panose="020B0603020204020204" pitchFamily="34" charset="0"/>
                </a:rPr>
                <a:t>volume</a:t>
              </a:r>
            </a:p>
          </p:txBody>
        </p:sp>
        <p:sp>
          <p:nvSpPr>
            <p:cNvPr id="26" name="Rectangle 25">
              <a:extLst>
                <a:ext uri="{FF2B5EF4-FFF2-40B4-BE49-F238E27FC236}">
                  <a16:creationId xmlns:a16="http://schemas.microsoft.com/office/drawing/2014/main" id="{8947FB47-BA16-B340-914D-5B7D56DE4E4B}"/>
                </a:ext>
              </a:extLst>
            </p:cNvPr>
            <p:cNvSpPr/>
            <p:nvPr/>
          </p:nvSpPr>
          <p:spPr>
            <a:xfrm>
              <a:off x="4269721" y="2701836"/>
              <a:ext cx="1767981" cy="55282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rtl="0"/>
              <a:r>
                <a:rPr lang="pt-BR" sz="1200">
                  <a:solidFill>
                    <a:schemeClr val="tx1">
                      <a:lumMod val="50000"/>
                    </a:schemeClr>
                  </a:solidFill>
                  <a:ea typeface="Amazon Ember" panose="020B0603020204020204" pitchFamily="34" charset="0"/>
                  <a:cs typeface="Amazon Ember" panose="020B0603020204020204" pitchFamily="34" charset="0"/>
                </a:rPr>
                <a:t>iSCSI</a:t>
              </a:r>
            </a:p>
          </p:txBody>
        </p:sp>
        <p:cxnSp>
          <p:nvCxnSpPr>
            <p:cNvPr id="27" name="Straight Arrow Connector 26">
              <a:extLst>
                <a:ext uri="{FF2B5EF4-FFF2-40B4-BE49-F238E27FC236}">
                  <a16:creationId xmlns:a16="http://schemas.microsoft.com/office/drawing/2014/main" id="{63D18160-F7C7-0C46-A913-BA6DE7806DD2}"/>
                </a:ext>
              </a:extLst>
            </p:cNvPr>
            <p:cNvCxnSpPr>
              <a:cxnSpLocks/>
              <a:stCxn id="72" idx="3"/>
              <a:endCxn id="80" idx="1"/>
            </p:cNvCxnSpPr>
            <p:nvPr/>
          </p:nvCxnSpPr>
          <p:spPr>
            <a:xfrm>
              <a:off x="4177132" y="3527648"/>
              <a:ext cx="1684924" cy="1649592"/>
            </a:xfrm>
            <a:prstGeom prst="straightConnector1">
              <a:avLst/>
            </a:prstGeom>
            <a:ln w="38100">
              <a:solidFill>
                <a:schemeClr val="tx1">
                  <a:lumMod val="85000"/>
                  <a:lumOff val="1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86F5C887-D11A-9448-8FC6-FDDD8CCDF9A9}"/>
                </a:ext>
              </a:extLst>
            </p:cNvPr>
            <p:cNvSpPr txBox="1"/>
            <p:nvPr/>
          </p:nvSpPr>
          <p:spPr>
            <a:xfrm>
              <a:off x="5443168" y="5504405"/>
              <a:ext cx="1440844" cy="672722"/>
            </a:xfrm>
            <a:prstGeom prst="rect">
              <a:avLst/>
            </a:prstGeom>
            <a:noFill/>
          </p:spPr>
          <p:txBody>
            <a:bodyPr wrap="square" lIns="0" tIns="0" rIns="0" bIns="0" rtlCol="0" anchor="t">
              <a:noAutofit/>
            </a:bodyPr>
            <a:lstStyle/>
            <a:p>
              <a:pPr algn="ctr" rtl="0"/>
              <a:r>
                <a:rPr lang="pt-BR" sz="1200">
                  <a:solidFill>
                    <a:schemeClr val="accent6"/>
                  </a:solidFill>
                  <a:latin typeface="Amazon Ember" panose="02000000000000000000" pitchFamily="2" charset="0"/>
                  <a:ea typeface="Amazon Ember" panose="02000000000000000000" pitchFamily="2" charset="0"/>
                  <a:cs typeface="Amazon Ember" panose="020B0603020204020204" pitchFamily="34" charset="0"/>
                </a:rPr>
                <a:t>Gateway de</a:t>
              </a:r>
            </a:p>
            <a:p>
              <a:pPr algn="ctr" rtl="0"/>
              <a:r>
                <a:rPr lang="pt-BR" sz="1200">
                  <a:solidFill>
                    <a:schemeClr val="accent5"/>
                  </a:solidFill>
                  <a:latin typeface="Amazon Ember" panose="02000000000000000000" pitchFamily="2" charset="0"/>
                  <a:ea typeface="Amazon Ember" panose="02000000000000000000" pitchFamily="2" charset="0"/>
                  <a:cs typeface="Amazon Ember" panose="020B0603020204020204" pitchFamily="34" charset="0"/>
                </a:rPr>
                <a:t>fitas</a:t>
              </a:r>
            </a:p>
          </p:txBody>
        </p:sp>
        <p:sp>
          <p:nvSpPr>
            <p:cNvPr id="29" name="Rectangle 28">
              <a:extLst>
                <a:ext uri="{FF2B5EF4-FFF2-40B4-BE49-F238E27FC236}">
                  <a16:creationId xmlns:a16="http://schemas.microsoft.com/office/drawing/2014/main" id="{F2EC4841-3995-B74D-9EBD-952A85E98677}"/>
                </a:ext>
              </a:extLst>
            </p:cNvPr>
            <p:cNvSpPr/>
            <p:nvPr/>
          </p:nvSpPr>
          <p:spPr>
            <a:xfrm rot="2699536">
              <a:off x="3962942" y="4155715"/>
              <a:ext cx="1767981" cy="55282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rtl="0"/>
              <a:r>
                <a:rPr lang="pt-BR" sz="1200">
                  <a:solidFill>
                    <a:schemeClr val="tx1">
                      <a:lumMod val="50000"/>
                    </a:schemeClr>
                  </a:solidFill>
                  <a:ea typeface="Amazon Ember" panose="020B0603020204020204" pitchFamily="34" charset="0"/>
                  <a:cs typeface="Amazon Ember" panose="020B0603020204020204" pitchFamily="34" charset="0"/>
                </a:rPr>
                <a:t>VTL – iSCSI</a:t>
              </a:r>
            </a:p>
          </p:txBody>
        </p:sp>
        <p:sp>
          <p:nvSpPr>
            <p:cNvPr id="35" name="TextBox 34">
              <a:extLst>
                <a:ext uri="{FF2B5EF4-FFF2-40B4-BE49-F238E27FC236}">
                  <a16:creationId xmlns:a16="http://schemas.microsoft.com/office/drawing/2014/main" id="{C82D91BB-5895-1B4C-AE37-19004D3E7F70}"/>
                </a:ext>
              </a:extLst>
            </p:cNvPr>
            <p:cNvSpPr txBox="1"/>
            <p:nvPr/>
          </p:nvSpPr>
          <p:spPr>
            <a:xfrm>
              <a:off x="8171371" y="3273319"/>
              <a:ext cx="1261345" cy="200757"/>
            </a:xfrm>
            <a:prstGeom prst="rect">
              <a:avLst/>
            </a:prstGeom>
            <a:noFill/>
          </p:spPr>
          <p:txBody>
            <a:bodyPr wrap="square" lIns="0" tIns="0" rIns="0" bIns="0" rtlCol="0" anchor="t">
              <a:noAutofit/>
            </a:bodyPr>
            <a:lstStyle/>
            <a:p>
              <a:pPr rtl="0"/>
              <a:r>
                <a:rPr lang="pt-BR" sz="1200">
                  <a:solidFill>
                    <a:schemeClr val="tx1">
                      <a:lumMod val="50000"/>
                    </a:schemeClr>
                  </a:solidFill>
                  <a:ea typeface="Amazon Ember" panose="020B0603020204020204" pitchFamily="34" charset="0"/>
                  <a:cs typeface="Amazon Ember" panose="020B0603020204020204" pitchFamily="34" charset="0"/>
                </a:rPr>
                <a:t>Bucket do S3</a:t>
              </a:r>
            </a:p>
          </p:txBody>
        </p:sp>
        <p:cxnSp>
          <p:nvCxnSpPr>
            <p:cNvPr id="38" name="Straight Arrow Connector 37">
              <a:extLst>
                <a:ext uri="{FF2B5EF4-FFF2-40B4-BE49-F238E27FC236}">
                  <a16:creationId xmlns:a16="http://schemas.microsoft.com/office/drawing/2014/main" id="{51F367AA-C84A-C349-9639-84382F3D7434}"/>
                </a:ext>
              </a:extLst>
            </p:cNvPr>
            <p:cNvCxnSpPr>
              <a:cxnSpLocks/>
              <a:stCxn id="126" idx="1"/>
              <a:endCxn id="132" idx="3"/>
            </p:cNvCxnSpPr>
            <p:nvPr/>
          </p:nvCxnSpPr>
          <p:spPr>
            <a:xfrm flipH="1">
              <a:off x="8927062" y="5393791"/>
              <a:ext cx="1865922" cy="0"/>
            </a:xfrm>
            <a:prstGeom prst="straightConnector1">
              <a:avLst/>
            </a:prstGeom>
            <a:ln w="38100">
              <a:solidFill>
                <a:schemeClr val="bg1">
                  <a:lumMod val="50000"/>
                </a:schemeClr>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1" name="TextBox 103">
              <a:extLst>
                <a:ext uri="{FF2B5EF4-FFF2-40B4-BE49-F238E27FC236}">
                  <a16:creationId xmlns:a16="http://schemas.microsoft.com/office/drawing/2014/main" id="{0EE2436C-A59A-614C-93B2-67C9786BCF88}"/>
                </a:ext>
              </a:extLst>
            </p:cNvPr>
            <p:cNvSpPr txBox="1">
              <a:spLocks noChangeArrowheads="1"/>
            </p:cNvSpPr>
            <p:nvPr/>
          </p:nvSpPr>
          <p:spPr bwMode="auto">
            <a:xfrm>
              <a:off x="7895141" y="4145556"/>
              <a:ext cx="1418724" cy="369332"/>
            </a:xfrm>
            <a:prstGeom prst="rect">
              <a:avLst/>
            </a:prstGeom>
            <a:noFill/>
            <a:ln w="9525">
              <a:noFill/>
              <a:miter lim="800000"/>
              <a:headEnd/>
              <a:tailEnd/>
            </a:ln>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sz="1200">
                  <a:solidFill>
                    <a:schemeClr val="tx1">
                      <a:lumMod val="50000"/>
                    </a:schemeClr>
                  </a:solidFill>
                  <a:ea typeface="Amazon Ember" panose="020B0603020204020204" pitchFamily="34" charset="0"/>
                  <a:cs typeface="Amazon Ember" panose="020B0603020204020204" pitchFamily="34" charset="0"/>
                </a:rPr>
                <a:t>Armazenado como snapshots do EBS</a:t>
              </a:r>
              <a:endParaRPr lang="en-US" sz="1200" dirty="0">
                <a:solidFill>
                  <a:schemeClr val="tx1">
                    <a:lumMod val="50000"/>
                  </a:schemeClr>
                </a:solidFill>
                <a:ea typeface="Amazon Ember" panose="020B0603020204020204" pitchFamily="34" charset="0"/>
                <a:cs typeface="Amazon Ember" panose="020B0603020204020204" pitchFamily="34" charset="0"/>
              </a:endParaRPr>
            </a:p>
          </p:txBody>
        </p:sp>
        <p:cxnSp>
          <p:nvCxnSpPr>
            <p:cNvPr id="47" name="Straight Arrow Connector 46">
              <a:extLst>
                <a:ext uri="{FF2B5EF4-FFF2-40B4-BE49-F238E27FC236}">
                  <a16:creationId xmlns:a16="http://schemas.microsoft.com/office/drawing/2014/main" id="{B1FD5D65-4886-7342-8B45-71AF2F2C2A26}"/>
                </a:ext>
              </a:extLst>
            </p:cNvPr>
            <p:cNvCxnSpPr>
              <a:cxnSpLocks/>
              <a:stCxn id="119" idx="1"/>
              <a:endCxn id="115" idx="3"/>
            </p:cNvCxnSpPr>
            <p:nvPr/>
          </p:nvCxnSpPr>
          <p:spPr>
            <a:xfrm flipH="1">
              <a:off x="8921367" y="3863460"/>
              <a:ext cx="2181923" cy="7678"/>
            </a:xfrm>
            <a:prstGeom prst="straightConnector1">
              <a:avLst/>
            </a:prstGeom>
            <a:ln w="38100">
              <a:solidFill>
                <a:schemeClr val="bg1">
                  <a:lumMod val="50000"/>
                </a:schemeClr>
              </a:solidFill>
              <a:prstDash val="sysDash"/>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A6054D3F-B708-3349-B61D-90D5E4C342DA}"/>
                </a:ext>
              </a:extLst>
            </p:cNvPr>
            <p:cNvCxnSpPr>
              <a:cxnSpLocks/>
              <a:stCxn id="78" idx="3"/>
              <a:endCxn id="57" idx="1"/>
            </p:cNvCxnSpPr>
            <p:nvPr/>
          </p:nvCxnSpPr>
          <p:spPr>
            <a:xfrm flipV="1">
              <a:off x="6377410" y="1900526"/>
              <a:ext cx="1802833" cy="2003"/>
            </a:xfrm>
            <a:prstGeom prst="straightConnector1">
              <a:avLst/>
            </a:prstGeom>
            <a:ln w="38100">
              <a:solidFill>
                <a:schemeClr val="bg1">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14FCEBF6-798B-5048-9E90-913EF85771F8}"/>
                </a:ext>
              </a:extLst>
            </p:cNvPr>
            <p:cNvSpPr txBox="1"/>
            <p:nvPr/>
          </p:nvSpPr>
          <p:spPr>
            <a:xfrm>
              <a:off x="7749609" y="2236239"/>
              <a:ext cx="1470788" cy="489706"/>
            </a:xfrm>
            <a:prstGeom prst="rect">
              <a:avLst/>
            </a:prstGeom>
            <a:noFill/>
          </p:spPr>
          <p:txBody>
            <a:bodyPr wrap="square" lIns="0" tIns="0" rIns="0" bIns="0" rtlCol="0" anchor="t">
              <a:noAutofit/>
            </a:bodyPr>
            <a:lstStyle/>
            <a:p>
              <a:pPr algn="ctr" rtl="0"/>
              <a:r>
                <a:rPr lang="pt-BR" sz="1200">
                  <a:solidFill>
                    <a:schemeClr val="tx1">
                      <a:lumMod val="50000"/>
                    </a:schemeClr>
                  </a:solidFill>
                  <a:ea typeface="Amazon Ember" panose="020B0603020204020204" pitchFamily="34" charset="0"/>
                  <a:cs typeface="Amazon Ember" panose="020B0603020204020204" pitchFamily="34" charset="0"/>
                </a:rPr>
                <a:t>Amazon S3 Standard</a:t>
              </a:r>
              <a:endParaRPr lang="en-US" sz="1200" dirty="0">
                <a:solidFill>
                  <a:schemeClr val="tx1">
                    <a:lumMod val="50000"/>
                  </a:schemeClr>
                </a:solidFill>
                <a:ea typeface="Amazon Ember" panose="020B0603020204020204" pitchFamily="34" charset="0"/>
                <a:cs typeface="Amazon Ember" panose="020B0603020204020204" pitchFamily="34" charset="0"/>
              </a:endParaRPr>
            </a:p>
          </p:txBody>
        </p:sp>
        <p:pic>
          <p:nvPicPr>
            <p:cNvPr id="57" name="Graphic 56">
              <a:extLst>
                <a:ext uri="{FF2B5EF4-FFF2-40B4-BE49-F238E27FC236}">
                  <a16:creationId xmlns:a16="http://schemas.microsoft.com/office/drawing/2014/main" id="{0A8CB51F-9673-BD4F-97C8-8A687012B0BF}"/>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180243" y="1626206"/>
              <a:ext cx="548640" cy="548640"/>
            </a:xfrm>
            <a:prstGeom prst="rect">
              <a:avLst/>
            </a:prstGeom>
          </p:spPr>
        </p:pic>
        <p:sp>
          <p:nvSpPr>
            <p:cNvPr id="62" name="Rectangle 61">
              <a:extLst>
                <a:ext uri="{FF2B5EF4-FFF2-40B4-BE49-F238E27FC236}">
                  <a16:creationId xmlns:a16="http://schemas.microsoft.com/office/drawing/2014/main" id="{83B17B82-F959-284B-BCF4-851FB3462B18}"/>
                </a:ext>
              </a:extLst>
            </p:cNvPr>
            <p:cNvSpPr/>
            <p:nvPr/>
          </p:nvSpPr>
          <p:spPr>
            <a:xfrm>
              <a:off x="7526794" y="1274449"/>
              <a:ext cx="4343049" cy="5105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endParaRPr lang="en-US" sz="1200" dirty="0">
                <a:solidFill>
                  <a:sysClr val="windowText" lastClr="000000"/>
                </a:solidFill>
              </a:endParaRPr>
            </a:p>
          </p:txBody>
        </p:sp>
        <p:pic>
          <p:nvPicPr>
            <p:cNvPr id="63" name="Graphic 62">
              <a:extLst>
                <a:ext uri="{FF2B5EF4-FFF2-40B4-BE49-F238E27FC236}">
                  <a16:creationId xmlns:a16="http://schemas.microsoft.com/office/drawing/2014/main" id="{12551E9A-6056-2345-82FD-912630690BC7}"/>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528708" y="1283508"/>
              <a:ext cx="330200" cy="330200"/>
            </a:xfrm>
            <a:prstGeom prst="rect">
              <a:avLst/>
            </a:prstGeom>
          </p:spPr>
        </p:pic>
        <p:sp>
          <p:nvSpPr>
            <p:cNvPr id="68" name="Rectangle 67">
              <a:extLst>
                <a:ext uri="{FF2B5EF4-FFF2-40B4-BE49-F238E27FC236}">
                  <a16:creationId xmlns:a16="http://schemas.microsoft.com/office/drawing/2014/main" id="{EE226621-B990-0D41-8DCC-8211862BFAF4}"/>
                </a:ext>
              </a:extLst>
            </p:cNvPr>
            <p:cNvSpPr/>
            <p:nvPr/>
          </p:nvSpPr>
          <p:spPr>
            <a:xfrm>
              <a:off x="2927367" y="1319581"/>
              <a:ext cx="3747258" cy="472919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endParaRPr lang="en-US" sz="1200" dirty="0">
                <a:solidFill>
                  <a:srgbClr val="5A6B86"/>
                </a:solidFill>
              </a:endParaRPr>
            </a:p>
          </p:txBody>
        </p:sp>
        <p:pic>
          <p:nvPicPr>
            <p:cNvPr id="69" name="Graphic 68">
              <a:extLst>
                <a:ext uri="{FF2B5EF4-FFF2-40B4-BE49-F238E27FC236}">
                  <a16:creationId xmlns:a16="http://schemas.microsoft.com/office/drawing/2014/main" id="{90E6677E-A6A3-BE47-A35D-F0386EB56621}"/>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936090" y="1327505"/>
              <a:ext cx="330200" cy="330200"/>
            </a:xfrm>
            <a:prstGeom prst="rect">
              <a:avLst/>
            </a:prstGeom>
          </p:spPr>
        </p:pic>
        <p:pic>
          <p:nvPicPr>
            <p:cNvPr id="72" name="Graphic 71">
              <a:extLst>
                <a:ext uri="{FF2B5EF4-FFF2-40B4-BE49-F238E27FC236}">
                  <a16:creationId xmlns:a16="http://schemas.microsoft.com/office/drawing/2014/main" id="{1F1F8A05-14BF-E74D-8F56-9B7BBF2FDE76}"/>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262732" y="3070448"/>
              <a:ext cx="914400" cy="914400"/>
            </a:xfrm>
            <a:prstGeom prst="rect">
              <a:avLst/>
            </a:prstGeom>
          </p:spPr>
        </p:pic>
        <p:pic>
          <p:nvPicPr>
            <p:cNvPr id="73" name="Graphic 72">
              <a:extLst>
                <a:ext uri="{FF2B5EF4-FFF2-40B4-BE49-F238E27FC236}">
                  <a16:creationId xmlns:a16="http://schemas.microsoft.com/office/drawing/2014/main" id="{2A0126BE-E798-7644-8F8C-DC3028101B2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731840" y="3216783"/>
              <a:ext cx="373843" cy="373843"/>
            </a:xfrm>
            <a:prstGeom prst="rect">
              <a:avLst/>
            </a:prstGeom>
          </p:spPr>
        </p:pic>
        <p:pic>
          <p:nvPicPr>
            <p:cNvPr id="78" name="Graphic 77">
              <a:extLst>
                <a:ext uri="{FF2B5EF4-FFF2-40B4-BE49-F238E27FC236}">
                  <a16:creationId xmlns:a16="http://schemas.microsoft.com/office/drawing/2014/main" id="{E13983BE-A039-1141-997F-13BA69025E81}"/>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828770" y="1628209"/>
              <a:ext cx="548640" cy="548640"/>
            </a:xfrm>
            <a:prstGeom prst="rect">
              <a:avLst/>
            </a:prstGeom>
          </p:spPr>
        </p:pic>
        <p:pic>
          <p:nvPicPr>
            <p:cNvPr id="79" name="Graphic 78">
              <a:extLst>
                <a:ext uri="{FF2B5EF4-FFF2-40B4-BE49-F238E27FC236}">
                  <a16:creationId xmlns:a16="http://schemas.microsoft.com/office/drawing/2014/main" id="{3C9D5336-2D3F-6646-8698-A0D222AE7DF9}"/>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859554" y="3251953"/>
              <a:ext cx="548640" cy="548640"/>
            </a:xfrm>
            <a:prstGeom prst="rect">
              <a:avLst/>
            </a:prstGeom>
          </p:spPr>
        </p:pic>
        <p:pic>
          <p:nvPicPr>
            <p:cNvPr id="80" name="Graphic 79">
              <a:extLst>
                <a:ext uri="{FF2B5EF4-FFF2-40B4-BE49-F238E27FC236}">
                  <a16:creationId xmlns:a16="http://schemas.microsoft.com/office/drawing/2014/main" id="{481B163C-DC84-4741-AE7C-9915140614CC}"/>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862056" y="4902920"/>
              <a:ext cx="548640" cy="548640"/>
            </a:xfrm>
            <a:prstGeom prst="rect">
              <a:avLst/>
            </a:prstGeom>
          </p:spPr>
        </p:pic>
        <p:sp>
          <p:nvSpPr>
            <p:cNvPr id="85" name="TextBox 84">
              <a:extLst>
                <a:ext uri="{FF2B5EF4-FFF2-40B4-BE49-F238E27FC236}">
                  <a16:creationId xmlns:a16="http://schemas.microsoft.com/office/drawing/2014/main" id="{B52EEE74-DE7E-0C49-AB35-273A16FE126C}"/>
                </a:ext>
              </a:extLst>
            </p:cNvPr>
            <p:cNvSpPr txBox="1"/>
            <p:nvPr/>
          </p:nvSpPr>
          <p:spPr>
            <a:xfrm>
              <a:off x="354040" y="4047448"/>
              <a:ext cx="1861433" cy="584775"/>
            </a:xfrm>
            <a:prstGeom prst="rect">
              <a:avLst/>
            </a:prstGeom>
            <a:noFill/>
          </p:spPr>
          <p:txBody>
            <a:bodyPr wrap="square" rtlCol="0">
              <a:spAutoFit/>
            </a:bodyPr>
            <a:lstStyle/>
            <a:p>
              <a:pPr algn="ctr" rtl="0"/>
              <a:r>
                <a:rPr lang="pt-BR" sz="1600">
                  <a:solidFill>
                    <a:schemeClr val="tx1">
                      <a:lumMod val="85000"/>
                      <a:lumOff val="15000"/>
                    </a:schemeClr>
                  </a:solidFill>
                  <a:latin typeface="Amazon Ember" panose="02000000000000000000" pitchFamily="2" charset="0"/>
                  <a:ea typeface="Amazon Ember" panose="02000000000000000000" pitchFamily="2" charset="0"/>
                  <a:cs typeface="Amazon Ember" panose="020B0603020204020204" pitchFamily="34" charset="0"/>
                </a:rPr>
                <a:t>AWS Storage Gateway</a:t>
              </a:r>
            </a:p>
          </p:txBody>
        </p:sp>
        <p:sp>
          <p:nvSpPr>
            <p:cNvPr id="86" name="Rectangle 85">
              <a:extLst>
                <a:ext uri="{FF2B5EF4-FFF2-40B4-BE49-F238E27FC236}">
                  <a16:creationId xmlns:a16="http://schemas.microsoft.com/office/drawing/2014/main" id="{CC482080-B163-914A-AAFB-D638C09BA2CC}"/>
                </a:ext>
              </a:extLst>
            </p:cNvPr>
            <p:cNvSpPr/>
            <p:nvPr/>
          </p:nvSpPr>
          <p:spPr>
            <a:xfrm>
              <a:off x="342941" y="2408838"/>
              <a:ext cx="1866269" cy="2768402"/>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dirty="0"/>
            </a:p>
          </p:txBody>
        </p:sp>
        <p:pic>
          <p:nvPicPr>
            <p:cNvPr id="87" name="Graphic 86">
              <a:extLst>
                <a:ext uri="{FF2B5EF4-FFF2-40B4-BE49-F238E27FC236}">
                  <a16:creationId xmlns:a16="http://schemas.microsoft.com/office/drawing/2014/main" id="{A1A6896B-FE6E-4D4E-8CCA-092E0B84AB14}"/>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830599" y="3150618"/>
              <a:ext cx="908317" cy="908317"/>
            </a:xfrm>
            <a:prstGeom prst="rect">
              <a:avLst/>
            </a:prstGeom>
          </p:spPr>
        </p:pic>
        <p:sp>
          <p:nvSpPr>
            <p:cNvPr id="96" name="Rectangle 95">
              <a:extLst>
                <a:ext uri="{FF2B5EF4-FFF2-40B4-BE49-F238E27FC236}">
                  <a16:creationId xmlns:a16="http://schemas.microsoft.com/office/drawing/2014/main" id="{1692C7E6-BF8F-934F-895E-EA76DE038FEC}"/>
                </a:ext>
              </a:extLst>
            </p:cNvPr>
            <p:cNvSpPr/>
            <p:nvPr/>
          </p:nvSpPr>
          <p:spPr>
            <a:xfrm>
              <a:off x="8808624" y="1449743"/>
              <a:ext cx="1767981" cy="55282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rtl="0"/>
              <a:r>
                <a:rPr lang="pt-BR" sz="1200">
                  <a:solidFill>
                    <a:schemeClr val="tx1">
                      <a:lumMod val="50000"/>
                    </a:schemeClr>
                  </a:solidFill>
                  <a:ea typeface="Amazon Ember" panose="020B0603020204020204" pitchFamily="34" charset="0"/>
                  <a:cs typeface="Amazon Ember" panose="020B0603020204020204" pitchFamily="34" charset="0"/>
                </a:rPr>
                <a:t>Arquivamento</a:t>
              </a:r>
            </a:p>
          </p:txBody>
        </p:sp>
        <p:sp>
          <p:nvSpPr>
            <p:cNvPr id="99" name="Rectangle 98">
              <a:extLst>
                <a:ext uri="{FF2B5EF4-FFF2-40B4-BE49-F238E27FC236}">
                  <a16:creationId xmlns:a16="http://schemas.microsoft.com/office/drawing/2014/main" id="{37A7312B-93EC-C848-A9BE-9D6E454CEE50}"/>
                </a:ext>
              </a:extLst>
            </p:cNvPr>
            <p:cNvSpPr/>
            <p:nvPr/>
          </p:nvSpPr>
          <p:spPr>
            <a:xfrm>
              <a:off x="6263391" y="1783570"/>
              <a:ext cx="1767981" cy="55282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rtl="0"/>
              <a:r>
                <a:rPr lang="pt-BR" sz="1200">
                  <a:solidFill>
                    <a:schemeClr val="tx1">
                      <a:lumMod val="50000"/>
                    </a:schemeClr>
                  </a:solidFill>
                  <a:ea typeface="Amazon Ember" panose="020B0603020204020204" pitchFamily="34" charset="0"/>
                  <a:cs typeface="Amazon Ember" panose="020B0603020204020204" pitchFamily="34" charset="0"/>
                </a:rPr>
                <a:t>HTTPS</a:t>
              </a:r>
            </a:p>
          </p:txBody>
        </p:sp>
        <p:sp>
          <p:nvSpPr>
            <p:cNvPr id="100" name="Rectangle 99">
              <a:extLst>
                <a:ext uri="{FF2B5EF4-FFF2-40B4-BE49-F238E27FC236}">
                  <a16:creationId xmlns:a16="http://schemas.microsoft.com/office/drawing/2014/main" id="{6C04674A-A420-074A-9EF3-6485C3AF90FE}"/>
                </a:ext>
              </a:extLst>
            </p:cNvPr>
            <p:cNvSpPr/>
            <p:nvPr/>
          </p:nvSpPr>
          <p:spPr>
            <a:xfrm>
              <a:off x="6277177" y="3437607"/>
              <a:ext cx="1767981" cy="55282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rtl="0"/>
              <a:r>
                <a:rPr lang="pt-BR" sz="1200">
                  <a:solidFill>
                    <a:schemeClr val="tx1">
                      <a:lumMod val="50000"/>
                    </a:schemeClr>
                  </a:solidFill>
                  <a:ea typeface="Amazon Ember" panose="020B0603020204020204" pitchFamily="34" charset="0"/>
                  <a:cs typeface="Amazon Ember" panose="020B0603020204020204" pitchFamily="34" charset="0"/>
                </a:rPr>
                <a:t>HTTPS</a:t>
              </a:r>
            </a:p>
          </p:txBody>
        </p:sp>
        <p:sp>
          <p:nvSpPr>
            <p:cNvPr id="101" name="Rectangle 100">
              <a:extLst>
                <a:ext uri="{FF2B5EF4-FFF2-40B4-BE49-F238E27FC236}">
                  <a16:creationId xmlns:a16="http://schemas.microsoft.com/office/drawing/2014/main" id="{83108FBF-9E43-1845-9396-BC97A5F0240C}"/>
                </a:ext>
              </a:extLst>
            </p:cNvPr>
            <p:cNvSpPr/>
            <p:nvPr/>
          </p:nvSpPr>
          <p:spPr>
            <a:xfrm>
              <a:off x="6293669" y="5063834"/>
              <a:ext cx="1767981" cy="55282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rtl="0"/>
              <a:r>
                <a:rPr lang="pt-BR" sz="1200">
                  <a:solidFill>
                    <a:schemeClr val="tx1">
                      <a:lumMod val="50000"/>
                    </a:schemeClr>
                  </a:solidFill>
                  <a:ea typeface="Amazon Ember" panose="020B0603020204020204" pitchFamily="34" charset="0"/>
                  <a:cs typeface="Amazon Ember" panose="020B0603020204020204" pitchFamily="34" charset="0"/>
                </a:rPr>
                <a:t>HTTPS</a:t>
              </a:r>
            </a:p>
          </p:txBody>
        </p:sp>
        <p:sp>
          <p:nvSpPr>
            <p:cNvPr id="104" name="Rectangle 103">
              <a:extLst>
                <a:ext uri="{FF2B5EF4-FFF2-40B4-BE49-F238E27FC236}">
                  <a16:creationId xmlns:a16="http://schemas.microsoft.com/office/drawing/2014/main" id="{61D17AE0-3A94-6145-94EB-A5107EC31C1D}"/>
                </a:ext>
              </a:extLst>
            </p:cNvPr>
            <p:cNvSpPr/>
            <p:nvPr/>
          </p:nvSpPr>
          <p:spPr>
            <a:xfrm>
              <a:off x="7723623" y="3216783"/>
              <a:ext cx="1573218" cy="144045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050" dirty="0">
                <a:solidFill>
                  <a:srgbClr val="5A6B86"/>
                </a:solidFill>
              </a:endParaRPr>
            </a:p>
          </p:txBody>
        </p:sp>
        <p:pic>
          <p:nvPicPr>
            <p:cNvPr id="115" name="Graphic 114">
              <a:extLst>
                <a:ext uri="{FF2B5EF4-FFF2-40B4-BE49-F238E27FC236}">
                  <a16:creationId xmlns:a16="http://schemas.microsoft.com/office/drawing/2014/main" id="{A1FA1ECA-A3ED-2045-B0FB-F3AEFD1AA199}"/>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8353428" y="3587168"/>
              <a:ext cx="567939" cy="567939"/>
            </a:xfrm>
            <a:prstGeom prst="rect">
              <a:avLst/>
            </a:prstGeom>
          </p:spPr>
        </p:pic>
        <p:pic>
          <p:nvPicPr>
            <p:cNvPr id="119" name="Graphic 118">
              <a:extLst>
                <a:ext uri="{FF2B5EF4-FFF2-40B4-BE49-F238E27FC236}">
                  <a16:creationId xmlns:a16="http://schemas.microsoft.com/office/drawing/2014/main" id="{429A862E-7996-3F47-B8B6-61AC1455E16A}"/>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1103290" y="3628510"/>
              <a:ext cx="469900" cy="469900"/>
            </a:xfrm>
            <a:prstGeom prst="rect">
              <a:avLst/>
            </a:prstGeom>
          </p:spPr>
        </p:pic>
        <p:sp>
          <p:nvSpPr>
            <p:cNvPr id="120" name="TextBox 119">
              <a:extLst>
                <a:ext uri="{FF2B5EF4-FFF2-40B4-BE49-F238E27FC236}">
                  <a16:creationId xmlns:a16="http://schemas.microsoft.com/office/drawing/2014/main" id="{A0E7CB8B-C00A-8647-96B0-75EB6D47E373}"/>
                </a:ext>
              </a:extLst>
            </p:cNvPr>
            <p:cNvSpPr txBox="1"/>
            <p:nvPr/>
          </p:nvSpPr>
          <p:spPr>
            <a:xfrm>
              <a:off x="10755258" y="4125166"/>
              <a:ext cx="1164768" cy="461665"/>
            </a:xfrm>
            <a:prstGeom prst="rect">
              <a:avLst/>
            </a:prstGeom>
            <a:noFill/>
          </p:spPr>
          <p:txBody>
            <a:bodyPr wrap="square" rtlCol="0">
              <a:spAutoFit/>
            </a:bodyPr>
            <a:lstStyle/>
            <a:p>
              <a:pPr algn="ctr" rtl="0"/>
              <a:r>
                <a:rPr lang="pt-BR" sz="1200"/>
                <a:t>Instância do EC2</a:t>
              </a:r>
              <a:endParaRPr lang="en-US" sz="1200" dirty="0"/>
            </a:p>
          </p:txBody>
        </p:sp>
        <p:sp>
          <p:nvSpPr>
            <p:cNvPr id="123" name="TextBox 122">
              <a:extLst>
                <a:ext uri="{FF2B5EF4-FFF2-40B4-BE49-F238E27FC236}">
                  <a16:creationId xmlns:a16="http://schemas.microsoft.com/office/drawing/2014/main" id="{D92E6911-E97F-634D-AD2A-9E16B17949B7}"/>
                </a:ext>
              </a:extLst>
            </p:cNvPr>
            <p:cNvSpPr txBox="1"/>
            <p:nvPr/>
          </p:nvSpPr>
          <p:spPr>
            <a:xfrm>
              <a:off x="9003725" y="3590626"/>
              <a:ext cx="2290570" cy="569514"/>
            </a:xfrm>
            <a:prstGeom prst="rect">
              <a:avLst/>
            </a:prstGeom>
            <a:noFill/>
          </p:spPr>
          <p:txBody>
            <a:bodyPr wrap="square" lIns="0" tIns="0" rIns="0" bIns="0" rtlCol="0" anchor="t">
              <a:noAutofit/>
            </a:bodyPr>
            <a:lstStyle/>
            <a:p>
              <a:pPr algn="ctr" rtl="0">
                <a:lnSpc>
                  <a:spcPct val="150000"/>
                </a:lnSpc>
              </a:pPr>
              <a:r>
                <a:rPr lang="pt-BR" sz="1200">
                  <a:solidFill>
                    <a:schemeClr val="tx1">
                      <a:lumMod val="50000"/>
                    </a:schemeClr>
                  </a:solidFill>
                  <a:ea typeface="Amazon Ember" panose="020B0603020204020204" pitchFamily="34" charset="0"/>
                  <a:cs typeface="Amazon Ember" panose="020B0603020204020204" pitchFamily="34" charset="0"/>
                </a:rPr>
                <a:t>Opção para restaurar </a:t>
              </a:r>
              <a:r>
                <a:rPr lang="en-US" sz="1200" dirty="0">
                  <a:solidFill>
                    <a:schemeClr val="tx1">
                      <a:lumMod val="50000"/>
                    </a:schemeClr>
                  </a:solidFill>
                  <a:ea typeface="Amazon Ember" panose="020B0603020204020204" pitchFamily="34" charset="0"/>
                  <a:cs typeface="Amazon Ember" panose="020B0603020204020204" pitchFamily="34" charset="0"/>
                </a:rPr>
                <a:t/>
              </a:r>
              <a:br>
                <a:rPr lang="en-US" sz="1200" dirty="0">
                  <a:solidFill>
                    <a:schemeClr val="tx1">
                      <a:lumMod val="50000"/>
                    </a:schemeClr>
                  </a:solidFill>
                  <a:ea typeface="Amazon Ember" panose="020B0603020204020204" pitchFamily="34" charset="0"/>
                  <a:cs typeface="Amazon Ember" panose="020B0603020204020204" pitchFamily="34" charset="0"/>
                </a:rPr>
              </a:br>
              <a:r>
                <a:rPr lang="pt-BR" sz="1200">
                  <a:solidFill>
                    <a:schemeClr val="tx1">
                      <a:lumMod val="50000"/>
                    </a:schemeClr>
                  </a:solidFill>
                  <a:ea typeface="Amazon Ember" panose="020B0603020204020204" pitchFamily="34" charset="0"/>
                  <a:cs typeface="Amazon Ember" panose="020B0603020204020204" pitchFamily="34" charset="0"/>
                </a:rPr>
                <a:t>no volume, conectar</a:t>
              </a:r>
            </a:p>
          </p:txBody>
        </p:sp>
        <p:pic>
          <p:nvPicPr>
            <p:cNvPr id="124" name="Graphic 19">
              <a:extLst>
                <a:ext uri="{FF2B5EF4-FFF2-40B4-BE49-F238E27FC236}">
                  <a16:creationId xmlns:a16="http://schemas.microsoft.com/office/drawing/2014/main" id="{72D7512F-5EF3-BF42-8CB3-4FCF092C1250}"/>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10792984" y="1623955"/>
              <a:ext cx="548640" cy="548640"/>
            </a:xfrm>
            <a:prstGeom prst="rect">
              <a:avLst/>
            </a:prstGeom>
          </p:spPr>
        </p:pic>
        <p:sp>
          <p:nvSpPr>
            <p:cNvPr id="125" name="TextBox 124">
              <a:extLst>
                <a:ext uri="{FF2B5EF4-FFF2-40B4-BE49-F238E27FC236}">
                  <a16:creationId xmlns:a16="http://schemas.microsoft.com/office/drawing/2014/main" id="{29018ECC-DB5E-5C4A-A841-3AB745538577}"/>
                </a:ext>
              </a:extLst>
            </p:cNvPr>
            <p:cNvSpPr txBox="1"/>
            <p:nvPr/>
          </p:nvSpPr>
          <p:spPr>
            <a:xfrm>
              <a:off x="10432643" y="5684384"/>
              <a:ext cx="1221225" cy="569514"/>
            </a:xfrm>
            <a:prstGeom prst="rect">
              <a:avLst/>
            </a:prstGeom>
            <a:noFill/>
          </p:spPr>
          <p:txBody>
            <a:bodyPr wrap="square" lIns="0" tIns="0" rIns="0" bIns="0" rtlCol="0" anchor="t">
              <a:noAutofit/>
            </a:bodyPr>
            <a:lstStyle/>
            <a:p>
              <a:pPr algn="ctr" rtl="0"/>
              <a:r>
                <a:rPr lang="pt-BR" sz="1200">
                  <a:solidFill>
                    <a:schemeClr val="tx1">
                      <a:lumMod val="50000"/>
                    </a:schemeClr>
                  </a:solidFill>
                  <a:ea typeface="Amazon Ember" panose="020B0603020204020204" pitchFamily="34" charset="0"/>
                  <a:cs typeface="Amazon Ember" panose="020B0603020204020204" pitchFamily="34" charset="0"/>
                </a:rPr>
                <a:t>Cofre do S3 Glacier</a:t>
              </a:r>
              <a:endParaRPr lang="en-US" sz="1200" dirty="0">
                <a:solidFill>
                  <a:schemeClr val="tx1">
                    <a:lumMod val="50000"/>
                  </a:schemeClr>
                </a:solidFill>
                <a:ea typeface="Amazon Ember" panose="020B0603020204020204" pitchFamily="34" charset="0"/>
                <a:cs typeface="Amazon Ember" panose="020B0603020204020204" pitchFamily="34" charset="0"/>
              </a:endParaRPr>
            </a:p>
          </p:txBody>
        </p:sp>
        <p:pic>
          <p:nvPicPr>
            <p:cNvPr id="126" name="Graphic 19">
              <a:extLst>
                <a:ext uri="{FF2B5EF4-FFF2-40B4-BE49-F238E27FC236}">
                  <a16:creationId xmlns:a16="http://schemas.microsoft.com/office/drawing/2014/main" id="{21E015BE-338C-8047-AEE6-4443EA50F596}"/>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10792984" y="5119471"/>
              <a:ext cx="548640" cy="548640"/>
            </a:xfrm>
            <a:prstGeom prst="rect">
              <a:avLst/>
            </a:prstGeom>
          </p:spPr>
        </p:pic>
        <p:sp>
          <p:nvSpPr>
            <p:cNvPr id="127" name="TextBox 126">
              <a:extLst>
                <a:ext uri="{FF2B5EF4-FFF2-40B4-BE49-F238E27FC236}">
                  <a16:creationId xmlns:a16="http://schemas.microsoft.com/office/drawing/2014/main" id="{7418EC9C-CE51-6B4C-8542-9C9D2C5CEDFA}"/>
                </a:ext>
              </a:extLst>
            </p:cNvPr>
            <p:cNvSpPr txBox="1"/>
            <p:nvPr/>
          </p:nvSpPr>
          <p:spPr>
            <a:xfrm>
              <a:off x="8174854" y="4833806"/>
              <a:ext cx="1261345" cy="200757"/>
            </a:xfrm>
            <a:prstGeom prst="rect">
              <a:avLst/>
            </a:prstGeom>
            <a:noFill/>
          </p:spPr>
          <p:txBody>
            <a:bodyPr wrap="square" lIns="0" tIns="0" rIns="0" bIns="0" rtlCol="0" anchor="t">
              <a:noAutofit/>
            </a:bodyPr>
            <a:lstStyle/>
            <a:p>
              <a:pPr rtl="0"/>
              <a:r>
                <a:rPr lang="pt-BR" sz="1200">
                  <a:solidFill>
                    <a:schemeClr val="tx1">
                      <a:lumMod val="50000"/>
                    </a:schemeClr>
                  </a:solidFill>
                  <a:ea typeface="Amazon Ember" panose="020B0603020204020204" pitchFamily="34" charset="0"/>
                  <a:cs typeface="Amazon Ember" panose="020B0603020204020204" pitchFamily="34" charset="0"/>
                </a:rPr>
                <a:t>Bucket do S3</a:t>
              </a:r>
            </a:p>
          </p:txBody>
        </p:sp>
        <p:pic>
          <p:nvPicPr>
            <p:cNvPr id="128" name="Graphic 127">
              <a:extLst>
                <a:ext uri="{FF2B5EF4-FFF2-40B4-BE49-F238E27FC236}">
                  <a16:creationId xmlns:a16="http://schemas.microsoft.com/office/drawing/2014/main" id="{539D894D-1D07-7140-95A3-2EF026398E7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731841" y="4777270"/>
              <a:ext cx="373843" cy="373843"/>
            </a:xfrm>
            <a:prstGeom prst="rect">
              <a:avLst/>
            </a:prstGeom>
          </p:spPr>
        </p:pic>
        <p:sp>
          <p:nvSpPr>
            <p:cNvPr id="129" name="Rectangle 128">
              <a:extLst>
                <a:ext uri="{FF2B5EF4-FFF2-40B4-BE49-F238E27FC236}">
                  <a16:creationId xmlns:a16="http://schemas.microsoft.com/office/drawing/2014/main" id="{EBE5C0BD-E9DD-0748-9587-5C73A39869C1}"/>
                </a:ext>
              </a:extLst>
            </p:cNvPr>
            <p:cNvSpPr/>
            <p:nvPr/>
          </p:nvSpPr>
          <p:spPr>
            <a:xfrm>
              <a:off x="7716378" y="4777270"/>
              <a:ext cx="1798188" cy="144045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050" dirty="0">
                <a:solidFill>
                  <a:srgbClr val="5A6B86"/>
                </a:solidFill>
              </a:endParaRPr>
            </a:p>
          </p:txBody>
        </p:sp>
        <p:sp>
          <p:nvSpPr>
            <p:cNvPr id="130" name="TextBox 103">
              <a:extLst>
                <a:ext uri="{FF2B5EF4-FFF2-40B4-BE49-F238E27FC236}">
                  <a16:creationId xmlns:a16="http://schemas.microsoft.com/office/drawing/2014/main" id="{656AA4CB-3208-814D-BFC0-E720A9D49D16}"/>
                </a:ext>
              </a:extLst>
            </p:cNvPr>
            <p:cNvSpPr txBox="1">
              <a:spLocks noChangeArrowheads="1"/>
            </p:cNvSpPr>
            <p:nvPr/>
          </p:nvSpPr>
          <p:spPr bwMode="auto">
            <a:xfrm>
              <a:off x="7738898" y="5679301"/>
              <a:ext cx="1767981" cy="369332"/>
            </a:xfrm>
            <a:prstGeom prst="rect">
              <a:avLst/>
            </a:prstGeom>
            <a:noFill/>
            <a:ln w="9525">
              <a:noFill/>
              <a:miter lim="800000"/>
              <a:headEnd/>
              <a:tailEnd/>
            </a:ln>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sz="1200">
                  <a:solidFill>
                    <a:schemeClr val="tx1">
                      <a:lumMod val="50000"/>
                    </a:schemeClr>
                  </a:solidFill>
                  <a:ea typeface="Amazon Ember" panose="020B0603020204020204" pitchFamily="34" charset="0"/>
                  <a:cs typeface="Amazon Ember" panose="020B0603020204020204" pitchFamily="34" charset="0"/>
                </a:rPr>
                <a:t>Armazenado como bibliotecas de fitas virtuais</a:t>
              </a:r>
            </a:p>
          </p:txBody>
        </p:sp>
        <p:pic>
          <p:nvPicPr>
            <p:cNvPr id="132" name="Graphic 131">
              <a:extLst>
                <a:ext uri="{FF2B5EF4-FFF2-40B4-BE49-F238E27FC236}">
                  <a16:creationId xmlns:a16="http://schemas.microsoft.com/office/drawing/2014/main" id="{5A1D3E65-185D-1A46-93C7-BEAB8D59AAC6}"/>
                </a:ext>
                <a:ext uri="{C183D7F6-B498-43B3-948B-1728B52AA6E4}">
                  <adec:decorative xmlns:adec="http://schemas.microsoft.com/office/drawing/2017/decorative" xmlns="" val="1"/>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8378422" y="5119471"/>
              <a:ext cx="548640" cy="548640"/>
            </a:xfrm>
            <a:prstGeom prst="rect">
              <a:avLst/>
            </a:prstGeom>
          </p:spPr>
        </p:pic>
        <p:sp>
          <p:nvSpPr>
            <p:cNvPr id="136" name="Rectangle 135">
              <a:extLst>
                <a:ext uri="{FF2B5EF4-FFF2-40B4-BE49-F238E27FC236}">
                  <a16:creationId xmlns:a16="http://schemas.microsoft.com/office/drawing/2014/main" id="{F7A4E860-DD38-744F-80F9-32659B7C59CC}"/>
                </a:ext>
              </a:extLst>
            </p:cNvPr>
            <p:cNvSpPr/>
            <p:nvPr/>
          </p:nvSpPr>
          <p:spPr>
            <a:xfrm>
              <a:off x="9153318" y="4976476"/>
              <a:ext cx="1767981" cy="55282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rtl="0"/>
              <a:r>
                <a:rPr lang="pt-BR" sz="1200">
                  <a:solidFill>
                    <a:schemeClr val="tx1">
                      <a:lumMod val="50000"/>
                    </a:schemeClr>
                  </a:solidFill>
                  <a:ea typeface="Amazon Ember" panose="020B0603020204020204" pitchFamily="34" charset="0"/>
                  <a:cs typeface="Amazon Ember" panose="020B0603020204020204" pitchFamily="34" charset="0"/>
                </a:rPr>
                <a:t>Arquivamento</a:t>
              </a:r>
            </a:p>
          </p:txBody>
        </p:sp>
      </p:grpSp>
    </p:spTree>
    <p:custDataLst>
      <p:tags r:id="rId1"/>
    </p:custDataLst>
    <p:extLst>
      <p:ext uri="{BB962C8B-B14F-4D97-AF65-F5344CB8AC3E}">
        <p14:creationId xmlns:p14="http://schemas.microsoft.com/office/powerpoint/2010/main" val="1456053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A113F-31C9-6B49-8639-C3F42F9530B1}"/>
              </a:ext>
            </a:extLst>
          </p:cNvPr>
          <p:cNvSpPr>
            <a:spLocks noGrp="1"/>
          </p:cNvSpPr>
          <p:nvPr>
            <p:ph type="title"/>
          </p:nvPr>
        </p:nvSpPr>
        <p:spPr/>
        <p:txBody>
          <a:bodyPr rtlCol="0"/>
          <a:lstStyle/>
          <a:p>
            <a:pPr rtl="0"/>
            <a:r>
              <a:rPr lang="pt-BR"/>
              <a:t>Backup e restauração: lista de verificação</a:t>
            </a:r>
          </a:p>
        </p:txBody>
      </p:sp>
      <p:sp>
        <p:nvSpPr>
          <p:cNvPr id="3" name="Content Placeholder 2">
            <a:extLst>
              <a:ext uri="{FF2B5EF4-FFF2-40B4-BE49-F238E27FC236}">
                <a16:creationId xmlns:a16="http://schemas.microsoft.com/office/drawing/2014/main" id="{569E00AA-D890-2642-9EC5-5890A054E730}"/>
              </a:ext>
            </a:extLst>
          </p:cNvPr>
          <p:cNvSpPr>
            <a:spLocks noGrp="1"/>
          </p:cNvSpPr>
          <p:nvPr>
            <p:ph idx="1"/>
          </p:nvPr>
        </p:nvSpPr>
        <p:spPr/>
        <p:txBody>
          <a:bodyPr rtlCol="0"/>
          <a:lstStyle/>
          <a:p>
            <a:pPr marL="0" indent="0" rtl="0">
              <a:buNone/>
            </a:pPr>
            <a:r>
              <a:rPr lang="pt-BR">
                <a:solidFill>
                  <a:schemeClr val="accent5"/>
                </a:solidFill>
                <a:latin typeface="Amazon Ember" panose="02000000000000000000" pitchFamily="2" charset="0"/>
                <a:ea typeface="Amazon Ember" panose="02000000000000000000" pitchFamily="2" charset="0"/>
              </a:rPr>
              <a:t>Fase de preparação</a:t>
            </a:r>
          </a:p>
          <a:p>
            <a:pPr rtl="0"/>
            <a:r>
              <a:rPr lang="pt-BR" sz="2400"/>
              <a:t>Crie backups dos sistemas atuais</a:t>
            </a:r>
          </a:p>
          <a:p>
            <a:pPr rtl="0"/>
            <a:r>
              <a:rPr lang="pt-BR" sz="2400"/>
              <a:t>Armazene os backups no Amazon S3</a:t>
            </a:r>
          </a:p>
          <a:p>
            <a:pPr rtl="0"/>
            <a:r>
              <a:rPr lang="pt-BR" sz="2400"/>
              <a:t>Documente os procedimentos para restaurar por meio dos backups</a:t>
            </a:r>
          </a:p>
          <a:p>
            <a:pPr rtl="0"/>
            <a:r>
              <a:rPr lang="pt-BR" sz="2400"/>
              <a:t>Saiba:</a:t>
            </a:r>
          </a:p>
          <a:p>
            <a:pPr lvl="1" rtl="0"/>
            <a:r>
              <a:rPr lang="pt-BR" sz="2000"/>
              <a:t>Qual AMI usar e criar conforme necessário</a:t>
            </a:r>
          </a:p>
          <a:p>
            <a:pPr lvl="1" rtl="0"/>
            <a:r>
              <a:rPr lang="pt-BR" sz="2000"/>
              <a:t>Como restaurar o sistema de backups.</a:t>
            </a:r>
          </a:p>
          <a:p>
            <a:pPr lvl="1" rtl="0"/>
            <a:r>
              <a:rPr lang="pt-BR" sz="2000"/>
              <a:t>Como rotear o tráfego para o novo sistema</a:t>
            </a:r>
          </a:p>
          <a:p>
            <a:pPr lvl="1" rtl="0"/>
            <a:r>
              <a:rPr lang="pt-BR" sz="2000"/>
              <a:t>Como configurar a implantação.</a:t>
            </a:r>
          </a:p>
          <a:p>
            <a:pPr rtl="0"/>
            <a:endParaRPr lang="en-US" dirty="0"/>
          </a:p>
        </p:txBody>
      </p:sp>
      <p:sp>
        <p:nvSpPr>
          <p:cNvPr id="6" name="Content Placeholder 5">
            <a:extLst>
              <a:ext uri="{FF2B5EF4-FFF2-40B4-BE49-F238E27FC236}">
                <a16:creationId xmlns:a16="http://schemas.microsoft.com/office/drawing/2014/main" id="{10CE012A-59CA-994B-945B-5B8B959DC24F}"/>
              </a:ext>
            </a:extLst>
          </p:cNvPr>
          <p:cNvSpPr>
            <a:spLocks noGrp="1"/>
          </p:cNvSpPr>
          <p:nvPr>
            <p:ph idx="13"/>
          </p:nvPr>
        </p:nvSpPr>
        <p:spPr/>
        <p:txBody>
          <a:bodyPr rtlCol="0"/>
          <a:lstStyle/>
          <a:p>
            <a:pPr marL="0" indent="0" rtl="0">
              <a:buNone/>
            </a:pPr>
            <a:r>
              <a:rPr lang="pt-BR" sz="2400">
                <a:solidFill>
                  <a:schemeClr val="accent5"/>
                </a:solidFill>
                <a:latin typeface="Amazon Ember" panose="02000000000000000000" pitchFamily="2" charset="0"/>
                <a:ea typeface="Amazon Ember" panose="02000000000000000000" pitchFamily="2" charset="0"/>
              </a:rPr>
              <a:t>Em caso de desastre</a:t>
            </a:r>
          </a:p>
          <a:p>
            <a:pPr rtl="0"/>
            <a:r>
              <a:rPr lang="pt-BR" sz="2000"/>
              <a:t>Recupere os backups do Amazon S3</a:t>
            </a:r>
          </a:p>
          <a:p>
            <a:pPr rtl="0"/>
            <a:r>
              <a:rPr lang="pt-BR" sz="2000"/>
              <a:t>Restaure a infraestrutura necessária</a:t>
            </a:r>
          </a:p>
          <a:p>
            <a:pPr lvl="1" rtl="0"/>
            <a:r>
              <a:rPr lang="pt-BR" sz="1800"/>
              <a:t>Instâncias do EC2 de AMIs preparadas</a:t>
            </a:r>
          </a:p>
          <a:p>
            <a:pPr lvl="1" rtl="0"/>
            <a:r>
              <a:rPr lang="pt-BR" sz="1800"/>
              <a:t>Balanceadores de carga do Elastic Load Balancing</a:t>
            </a:r>
          </a:p>
          <a:p>
            <a:pPr lvl="1" rtl="0"/>
            <a:r>
              <a:rPr lang="pt-BR" sz="1800"/>
              <a:t>Recursos da AWS criados por uma pilha do AWS CloudFormation – implantação automatizada para restaurar ou duplicar o ambiente</a:t>
            </a:r>
            <a:endParaRPr lang="en-US" sz="1800" dirty="0"/>
          </a:p>
          <a:p>
            <a:pPr rtl="0"/>
            <a:r>
              <a:rPr lang="pt-BR" sz="2000"/>
              <a:t>Restaure o sistema usando o backup</a:t>
            </a:r>
          </a:p>
          <a:p>
            <a:pPr rtl="0"/>
            <a:r>
              <a:rPr lang="pt-BR" sz="2000"/>
              <a:t>Direcione o tráfego para o novo sistema</a:t>
            </a:r>
          </a:p>
          <a:p>
            <a:pPr lvl="1" rtl="0"/>
            <a:r>
              <a:rPr lang="pt-BR" sz="1800"/>
              <a:t>Ajuste os registros do Domain Name System (DNS) de forma apropriada</a:t>
            </a:r>
          </a:p>
        </p:txBody>
      </p:sp>
    </p:spTree>
    <p:custDataLst>
      <p:tags r:id="rId1"/>
    </p:custDataLst>
    <p:extLst>
      <p:ext uri="{BB962C8B-B14F-4D97-AF65-F5344CB8AC3E}">
        <p14:creationId xmlns:p14="http://schemas.microsoft.com/office/powerpoint/2010/main" val="45223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Padrão da chama piloto: fase de preparação</a:t>
            </a:r>
          </a:p>
        </p:txBody>
      </p:sp>
      <p:grpSp>
        <p:nvGrpSpPr>
          <p:cNvPr id="5" name="Group 4" descr="The primary infrastructure is run on-premises or in the AWS cloud and Route 53 routes requests to the web server in it. the Primary DB on-premises backs up data to a secondary DB in the cloud. The backup region has servers but they are not running.">
            <a:extLst>
              <a:ext uri="{FF2B5EF4-FFF2-40B4-BE49-F238E27FC236}">
                <a16:creationId xmlns:a16="http://schemas.microsoft.com/office/drawing/2014/main" id="{F89EF09A-FE48-45F5-936A-BE2B2F568E90}"/>
              </a:ext>
            </a:extLst>
          </p:cNvPr>
          <p:cNvGrpSpPr/>
          <p:nvPr/>
        </p:nvGrpSpPr>
        <p:grpSpPr>
          <a:xfrm>
            <a:off x="1482783" y="1643280"/>
            <a:ext cx="9559918" cy="4651489"/>
            <a:chOff x="1482783" y="1612284"/>
            <a:chExt cx="9559918" cy="4651489"/>
          </a:xfrm>
        </p:grpSpPr>
        <p:pic>
          <p:nvPicPr>
            <p:cNvPr id="40" name="Graphic 39">
              <a:extLst>
                <a:ext uri="{FF2B5EF4-FFF2-40B4-BE49-F238E27FC236}">
                  <a16:creationId xmlns:a16="http://schemas.microsoft.com/office/drawing/2014/main" id="{0A83CEDC-1114-8F43-87C3-79400224C46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283698" y="2064839"/>
              <a:ext cx="1421097" cy="1421097"/>
            </a:xfrm>
            <a:prstGeom prst="rect">
              <a:avLst/>
            </a:prstGeom>
          </p:spPr>
        </p:pic>
        <p:pic>
          <p:nvPicPr>
            <p:cNvPr id="41" name="Graphic 40">
              <a:extLst>
                <a:ext uri="{FF2B5EF4-FFF2-40B4-BE49-F238E27FC236}">
                  <a16:creationId xmlns:a16="http://schemas.microsoft.com/office/drawing/2014/main" id="{DCED4683-295E-B94D-8D8E-C561181A2B85}"/>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305080" y="3494951"/>
              <a:ext cx="1421097" cy="1397989"/>
            </a:xfrm>
            <a:prstGeom prst="rect">
              <a:avLst/>
            </a:prstGeom>
          </p:spPr>
        </p:pic>
        <p:sp>
          <p:nvSpPr>
            <p:cNvPr id="42" name="TextBox 41">
              <a:extLst>
                <a:ext uri="{FF2B5EF4-FFF2-40B4-BE49-F238E27FC236}">
                  <a16:creationId xmlns:a16="http://schemas.microsoft.com/office/drawing/2014/main" id="{0BF70688-B860-1341-A2C4-F37F4C72588E}"/>
                </a:ext>
              </a:extLst>
            </p:cNvPr>
            <p:cNvSpPr txBox="1"/>
            <p:nvPr/>
          </p:nvSpPr>
          <p:spPr>
            <a:xfrm>
              <a:off x="6738056" y="2911892"/>
              <a:ext cx="1169728" cy="430887"/>
            </a:xfrm>
            <a:prstGeom prst="rect">
              <a:avLst/>
            </a:prstGeom>
            <a:noFill/>
          </p:spPr>
          <p:txBody>
            <a:bodyPr wrap="square" rtlCol="0">
              <a:spAutoFit/>
            </a:bodyPr>
            <a:lstStyle/>
            <a:p>
              <a:pPr algn="ctr" rtl="0"/>
              <a:r>
                <a:rPr lang="pt-BR" sz="1100">
                  <a:solidFill>
                    <a:schemeClr val="bg1"/>
                  </a:solidFill>
                  <a:ea typeface="Amazon Ember" panose="020B0603020204020204" pitchFamily="34" charset="0"/>
                  <a:cs typeface="Amazon Ember" panose="020B0603020204020204" pitchFamily="34" charset="0"/>
                </a:rPr>
                <a:t>Servidor </a:t>
              </a:r>
            </a:p>
            <a:p>
              <a:pPr algn="ctr" rtl="0"/>
              <a:r>
                <a:rPr lang="pt-BR" sz="1100">
                  <a:solidFill>
                    <a:schemeClr val="bg1"/>
                  </a:solidFill>
                  <a:ea typeface="Amazon Ember" panose="020B0603020204020204" pitchFamily="34" charset="0"/>
                  <a:cs typeface="Amazon Ember" panose="020B0603020204020204" pitchFamily="34" charset="0"/>
                </a:rPr>
                <a:t>Web</a:t>
              </a:r>
              <a:endParaRPr lang="en-US" sz="1100" dirty="0">
                <a:solidFill>
                  <a:schemeClr val="bg1"/>
                </a:solidFill>
                <a:ea typeface="Amazon Ember" panose="020B0603020204020204" pitchFamily="34" charset="0"/>
                <a:cs typeface="Amazon Ember" panose="020B0603020204020204" pitchFamily="34" charset="0"/>
              </a:endParaRPr>
            </a:p>
          </p:txBody>
        </p:sp>
        <p:sp>
          <p:nvSpPr>
            <p:cNvPr id="43" name="Right Brace 42">
              <a:extLst>
                <a:ext uri="{FF2B5EF4-FFF2-40B4-BE49-F238E27FC236}">
                  <a16:creationId xmlns:a16="http://schemas.microsoft.com/office/drawing/2014/main" id="{D70750BF-77B4-E54A-9D59-7EF6CE717180}"/>
                </a:ext>
              </a:extLst>
            </p:cNvPr>
            <p:cNvSpPr/>
            <p:nvPr/>
          </p:nvSpPr>
          <p:spPr>
            <a:xfrm rot="10800000" flipH="1">
              <a:off x="8899067" y="2818748"/>
              <a:ext cx="647227" cy="1662085"/>
            </a:xfrm>
            <a:prstGeom prst="rightBrace">
              <a:avLst>
                <a:gd name="adj1" fmla="val 0"/>
                <a:gd name="adj2" fmla="val 50000"/>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sz="1100" dirty="0">
                <a:ea typeface="Amazon Ember" panose="020B0603020204020204" pitchFamily="34" charset="0"/>
                <a:cs typeface="Amazon Ember" panose="020B0603020204020204" pitchFamily="34" charset="0"/>
              </a:endParaRPr>
            </a:p>
          </p:txBody>
        </p:sp>
        <p:sp>
          <p:nvSpPr>
            <p:cNvPr id="44" name="TextBox 43">
              <a:extLst>
                <a:ext uri="{FF2B5EF4-FFF2-40B4-BE49-F238E27FC236}">
                  <a16:creationId xmlns:a16="http://schemas.microsoft.com/office/drawing/2014/main" id="{D5301C71-4DC7-A946-A417-E284857ED03B}"/>
                </a:ext>
              </a:extLst>
            </p:cNvPr>
            <p:cNvSpPr txBox="1"/>
            <p:nvPr/>
          </p:nvSpPr>
          <p:spPr>
            <a:xfrm>
              <a:off x="9595776" y="3286729"/>
              <a:ext cx="1446925" cy="830997"/>
            </a:xfrm>
            <a:prstGeom prst="rect">
              <a:avLst/>
            </a:prstGeom>
            <a:noFill/>
          </p:spPr>
          <p:txBody>
            <a:bodyPr wrap="square" rtlCol="0">
              <a:spAutoFit/>
            </a:bodyPr>
            <a:lstStyle/>
            <a:p>
              <a:pPr rtl="0"/>
              <a:r>
                <a:rPr lang="pt-BR" sz="1200">
                  <a:solidFill>
                    <a:schemeClr val="accent6"/>
                  </a:solidFill>
                  <a:latin typeface="Amazon Ember" panose="02000000000000000000" pitchFamily="2" charset="0"/>
                  <a:ea typeface="Amazon Ember" panose="02000000000000000000" pitchFamily="2" charset="0"/>
                  <a:cs typeface="Amazon Ember" panose="020B0603020204020204" pitchFamily="34" charset="0"/>
                </a:rPr>
                <a:t>Os servidores existem, mas não estão em execução</a:t>
              </a:r>
              <a:endParaRPr lang="en-US" sz="1200" dirty="0">
                <a:solidFill>
                  <a:schemeClr val="accent6"/>
                </a:solidFill>
                <a:latin typeface="Amazon Ember" panose="02000000000000000000" pitchFamily="2" charset="0"/>
                <a:ea typeface="Amazon Ember" panose="02000000000000000000" pitchFamily="2" charset="0"/>
                <a:cs typeface="Amazon Ember" panose="020B0603020204020204" pitchFamily="34" charset="0"/>
              </a:endParaRPr>
            </a:p>
          </p:txBody>
        </p:sp>
        <p:cxnSp>
          <p:nvCxnSpPr>
            <p:cNvPr id="45" name="Straight Connector 44">
              <a:extLst>
                <a:ext uri="{FF2B5EF4-FFF2-40B4-BE49-F238E27FC236}">
                  <a16:creationId xmlns:a16="http://schemas.microsoft.com/office/drawing/2014/main" id="{226CC734-3AF3-EA40-8012-DB38A264D6DD}"/>
                </a:ext>
              </a:extLst>
            </p:cNvPr>
            <p:cNvCxnSpPr>
              <a:cxnSpLocks/>
              <a:stCxn id="84" idx="3"/>
              <a:endCxn id="89" idx="1"/>
            </p:cNvCxnSpPr>
            <p:nvPr/>
          </p:nvCxnSpPr>
          <p:spPr>
            <a:xfrm>
              <a:off x="3329936" y="5413417"/>
              <a:ext cx="4196834" cy="15116"/>
            </a:xfrm>
            <a:prstGeom prst="line">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879740C-D383-6E49-95A3-AFC31F95A6AF}"/>
                </a:ext>
              </a:extLst>
            </p:cNvPr>
            <p:cNvSpPr txBox="1"/>
            <p:nvPr/>
          </p:nvSpPr>
          <p:spPr>
            <a:xfrm>
              <a:off x="4001546" y="5445468"/>
              <a:ext cx="2562866" cy="523220"/>
            </a:xfrm>
            <a:prstGeom prst="rect">
              <a:avLst/>
            </a:prstGeom>
            <a:noFill/>
          </p:spPr>
          <p:txBody>
            <a:bodyPr wrap="square" rtlCol="0">
              <a:spAutoFit/>
            </a:bodyPr>
            <a:lstStyle/>
            <a:p>
              <a:pPr algn="ctr" rtl="0"/>
              <a:r>
                <a:rPr lang="pt-BR" sz="1400">
                  <a:ea typeface="Amazon Ember Light" panose="020B0403020204020204" pitchFamily="34" charset="0"/>
                  <a:cs typeface="Amazon Ember Light" panose="020B0403020204020204" pitchFamily="34" charset="0"/>
                </a:rPr>
                <a:t>Replicação e espelhamento de dados</a:t>
              </a:r>
              <a:endParaRPr lang="en-US" sz="1400" dirty="0">
                <a:ea typeface="Amazon Ember Light" panose="020B0403020204020204" pitchFamily="34" charset="0"/>
                <a:cs typeface="Amazon Ember Light" panose="020B0403020204020204" pitchFamily="34" charset="0"/>
              </a:endParaRPr>
            </a:p>
          </p:txBody>
        </p:sp>
        <p:sp>
          <p:nvSpPr>
            <p:cNvPr id="67" name="Rectangle 66">
              <a:extLst>
                <a:ext uri="{FF2B5EF4-FFF2-40B4-BE49-F238E27FC236}">
                  <a16:creationId xmlns:a16="http://schemas.microsoft.com/office/drawing/2014/main" id="{D7296CB1-4530-3049-9E08-EF34C1D227EB}"/>
                </a:ext>
              </a:extLst>
            </p:cNvPr>
            <p:cNvSpPr/>
            <p:nvPr/>
          </p:nvSpPr>
          <p:spPr>
            <a:xfrm>
              <a:off x="6565395" y="1612284"/>
              <a:ext cx="2834800" cy="46514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a:solidFill>
                    <a:sysClr val="windowText" lastClr="000000"/>
                  </a:solidFill>
                </a:rPr>
                <a:t>Nuvem AWS</a:t>
              </a:r>
            </a:p>
          </p:txBody>
        </p:sp>
        <p:pic>
          <p:nvPicPr>
            <p:cNvPr id="69" name="Graphic 68">
              <a:extLst>
                <a:ext uri="{FF2B5EF4-FFF2-40B4-BE49-F238E27FC236}">
                  <a16:creationId xmlns:a16="http://schemas.microsoft.com/office/drawing/2014/main" id="{F2C80D60-10F7-4B48-9FAE-3EB490279708}"/>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577736" y="1627468"/>
              <a:ext cx="330200" cy="330200"/>
            </a:xfrm>
            <a:prstGeom prst="rect">
              <a:avLst/>
            </a:prstGeom>
          </p:spPr>
        </p:pic>
        <p:pic>
          <p:nvPicPr>
            <p:cNvPr id="70" name="Graphic 69">
              <a:extLst>
                <a:ext uri="{FF2B5EF4-FFF2-40B4-BE49-F238E27FC236}">
                  <a16:creationId xmlns:a16="http://schemas.microsoft.com/office/drawing/2014/main" id="{0610643D-26CD-7F42-A852-3DCC97799BC6}"/>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703734" y="2876527"/>
              <a:ext cx="469900" cy="469900"/>
            </a:xfrm>
            <a:prstGeom prst="rect">
              <a:avLst/>
            </a:prstGeom>
          </p:spPr>
        </p:pic>
        <p:sp>
          <p:nvSpPr>
            <p:cNvPr id="83" name="TextBox 82">
              <a:extLst>
                <a:ext uri="{FF2B5EF4-FFF2-40B4-BE49-F238E27FC236}">
                  <a16:creationId xmlns:a16="http://schemas.microsoft.com/office/drawing/2014/main" id="{5A13D910-1014-3D43-92F7-B53DF7DB6B66}"/>
                </a:ext>
              </a:extLst>
            </p:cNvPr>
            <p:cNvSpPr txBox="1"/>
            <p:nvPr/>
          </p:nvSpPr>
          <p:spPr>
            <a:xfrm>
              <a:off x="7267288" y="3325906"/>
              <a:ext cx="1315698" cy="307777"/>
            </a:xfrm>
            <a:prstGeom prst="rect">
              <a:avLst/>
            </a:prstGeom>
            <a:noFill/>
          </p:spPr>
          <p:txBody>
            <a:bodyPr wrap="square" rtlCol="0">
              <a:spAutoFit/>
            </a:bodyPr>
            <a:lstStyle/>
            <a:p>
              <a:pPr algn="ctr" rtl="0"/>
              <a:r>
                <a:rPr lang="pt-BR" sz="1400"/>
                <a:t>Servidor Web</a:t>
              </a:r>
            </a:p>
          </p:txBody>
        </p:sp>
        <p:pic>
          <p:nvPicPr>
            <p:cNvPr id="84" name="Graphic 83">
              <a:extLst>
                <a:ext uri="{FF2B5EF4-FFF2-40B4-BE49-F238E27FC236}">
                  <a16:creationId xmlns:a16="http://schemas.microsoft.com/office/drawing/2014/main" id="{61ADA57E-607B-944B-8931-D5746C0ABC00}"/>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689856" y="5093377"/>
              <a:ext cx="640080" cy="640080"/>
            </a:xfrm>
            <a:prstGeom prst="rect">
              <a:avLst/>
            </a:prstGeom>
          </p:spPr>
        </p:pic>
        <p:sp>
          <p:nvSpPr>
            <p:cNvPr id="85" name="Rectangle 84">
              <a:extLst>
                <a:ext uri="{FF2B5EF4-FFF2-40B4-BE49-F238E27FC236}">
                  <a16:creationId xmlns:a16="http://schemas.microsoft.com/office/drawing/2014/main" id="{1084B8BE-3B71-BA4B-BC80-6CD69E9D7548}"/>
                </a:ext>
              </a:extLst>
            </p:cNvPr>
            <p:cNvSpPr/>
            <p:nvPr/>
          </p:nvSpPr>
          <p:spPr>
            <a:xfrm>
              <a:off x="2720184" y="5162567"/>
              <a:ext cx="344248"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dirty="0"/>
            </a:p>
          </p:txBody>
        </p:sp>
        <p:sp>
          <p:nvSpPr>
            <p:cNvPr id="86" name="Rectangle 85">
              <a:extLst>
                <a:ext uri="{FF2B5EF4-FFF2-40B4-BE49-F238E27FC236}">
                  <a16:creationId xmlns:a16="http://schemas.microsoft.com/office/drawing/2014/main" id="{44424E51-EFA6-7C49-A192-3BCFC23DA3C7}"/>
                </a:ext>
              </a:extLst>
            </p:cNvPr>
            <p:cNvSpPr/>
            <p:nvPr/>
          </p:nvSpPr>
          <p:spPr>
            <a:xfrm>
              <a:off x="2738779" y="5165750"/>
              <a:ext cx="457816" cy="189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dirty="0"/>
            </a:p>
          </p:txBody>
        </p:sp>
        <p:sp>
          <p:nvSpPr>
            <p:cNvPr id="87" name="TextBox 86">
              <a:extLst>
                <a:ext uri="{FF2B5EF4-FFF2-40B4-BE49-F238E27FC236}">
                  <a16:creationId xmlns:a16="http://schemas.microsoft.com/office/drawing/2014/main" id="{5DD5BC92-9996-1745-8B1B-52C3489837CF}"/>
                </a:ext>
              </a:extLst>
            </p:cNvPr>
            <p:cNvSpPr txBox="1"/>
            <p:nvPr/>
          </p:nvSpPr>
          <p:spPr>
            <a:xfrm>
              <a:off x="2337375" y="5800957"/>
              <a:ext cx="1340542" cy="307777"/>
            </a:xfrm>
            <a:prstGeom prst="rect">
              <a:avLst/>
            </a:prstGeom>
            <a:noFill/>
          </p:spPr>
          <p:txBody>
            <a:bodyPr wrap="square" rtlCol="0">
              <a:spAutoFit/>
            </a:bodyPr>
            <a:lstStyle/>
            <a:p>
              <a:pPr rtl="0"/>
              <a:r>
                <a:rPr lang="pt-BR" sz="1400">
                  <a:ea typeface="Amazon Ember" panose="020B0603020204020204" pitchFamily="34" charset="0"/>
                  <a:cs typeface="Amazon Ember" panose="020B0603020204020204" pitchFamily="34" charset="0"/>
                </a:rPr>
                <a:t>BD primário</a:t>
              </a:r>
            </a:p>
          </p:txBody>
        </p:sp>
        <p:grpSp>
          <p:nvGrpSpPr>
            <p:cNvPr id="88" name="Group 87">
              <a:extLst>
                <a:ext uri="{FF2B5EF4-FFF2-40B4-BE49-F238E27FC236}">
                  <a16:creationId xmlns:a16="http://schemas.microsoft.com/office/drawing/2014/main" id="{10B82427-478F-474E-8733-9DC5262C208F}"/>
                </a:ext>
              </a:extLst>
            </p:cNvPr>
            <p:cNvGrpSpPr/>
            <p:nvPr/>
          </p:nvGrpSpPr>
          <p:grpSpPr>
            <a:xfrm>
              <a:off x="7526770" y="5108493"/>
              <a:ext cx="648831" cy="640080"/>
              <a:chOff x="6882704" y="4631420"/>
              <a:chExt cx="907408" cy="907408"/>
            </a:xfrm>
          </p:grpSpPr>
          <p:pic>
            <p:nvPicPr>
              <p:cNvPr id="89" name="Graphic 88">
                <a:extLst>
                  <a:ext uri="{FF2B5EF4-FFF2-40B4-BE49-F238E27FC236}">
                    <a16:creationId xmlns:a16="http://schemas.microsoft.com/office/drawing/2014/main" id="{1B4502F7-FF32-AA4F-B551-C50B6BEBAE71}"/>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882704" y="4631420"/>
                <a:ext cx="907408" cy="907408"/>
              </a:xfrm>
              <a:prstGeom prst="rect">
                <a:avLst/>
              </a:prstGeom>
            </p:spPr>
          </p:pic>
          <p:sp>
            <p:nvSpPr>
              <p:cNvPr id="90" name="Rectangle 89">
                <a:extLst>
                  <a:ext uri="{FF2B5EF4-FFF2-40B4-BE49-F238E27FC236}">
                    <a16:creationId xmlns:a16="http://schemas.microsoft.com/office/drawing/2014/main" id="{F8C3BDA6-9D8E-CB47-9945-2BA30BC90482}"/>
                  </a:ext>
                </a:extLst>
              </p:cNvPr>
              <p:cNvSpPr/>
              <p:nvPr/>
            </p:nvSpPr>
            <p:spPr>
              <a:xfrm>
                <a:off x="6976788" y="4714882"/>
                <a:ext cx="457816"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dirty="0"/>
              </a:p>
            </p:txBody>
          </p:sp>
        </p:grpSp>
        <p:sp>
          <p:nvSpPr>
            <p:cNvPr id="91" name="Rectangle 90">
              <a:extLst>
                <a:ext uri="{FF2B5EF4-FFF2-40B4-BE49-F238E27FC236}">
                  <a16:creationId xmlns:a16="http://schemas.microsoft.com/office/drawing/2014/main" id="{71FF10E3-AD16-4B41-B7D1-C5F4F8E45D88}"/>
                </a:ext>
              </a:extLst>
            </p:cNvPr>
            <p:cNvSpPr/>
            <p:nvPr/>
          </p:nvSpPr>
          <p:spPr>
            <a:xfrm>
              <a:off x="7643583" y="5155504"/>
              <a:ext cx="457816" cy="193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dirty="0"/>
            </a:p>
          </p:txBody>
        </p:sp>
        <p:sp>
          <p:nvSpPr>
            <p:cNvPr id="92" name="TextBox 91">
              <a:extLst>
                <a:ext uri="{FF2B5EF4-FFF2-40B4-BE49-F238E27FC236}">
                  <a16:creationId xmlns:a16="http://schemas.microsoft.com/office/drawing/2014/main" id="{47BFB8EC-250A-5248-A212-3B8FBA79C927}"/>
                </a:ext>
              </a:extLst>
            </p:cNvPr>
            <p:cNvSpPr txBox="1"/>
            <p:nvPr/>
          </p:nvSpPr>
          <p:spPr>
            <a:xfrm>
              <a:off x="7156709" y="5725604"/>
              <a:ext cx="1568661" cy="307777"/>
            </a:xfrm>
            <a:prstGeom prst="rect">
              <a:avLst/>
            </a:prstGeom>
            <a:noFill/>
          </p:spPr>
          <p:txBody>
            <a:bodyPr wrap="square" rtlCol="0">
              <a:spAutoFit/>
            </a:bodyPr>
            <a:lstStyle/>
            <a:p>
              <a:pPr rtl="0"/>
              <a:r>
                <a:rPr lang="pt-BR" sz="1400">
                  <a:ea typeface="Amazon Ember" panose="020B0603020204020204" pitchFamily="34" charset="0"/>
                  <a:cs typeface="Amazon Ember" panose="020B0603020204020204" pitchFamily="34" charset="0"/>
                </a:rPr>
                <a:t>BD secundário</a:t>
              </a:r>
            </a:p>
          </p:txBody>
        </p:sp>
        <p:sp>
          <p:nvSpPr>
            <p:cNvPr id="94" name="TextBox 93">
              <a:extLst>
                <a:ext uri="{FF2B5EF4-FFF2-40B4-BE49-F238E27FC236}">
                  <a16:creationId xmlns:a16="http://schemas.microsoft.com/office/drawing/2014/main" id="{9A0EF5B1-E91D-1744-B8A2-9C978925D718}"/>
                </a:ext>
              </a:extLst>
            </p:cNvPr>
            <p:cNvSpPr txBox="1"/>
            <p:nvPr/>
          </p:nvSpPr>
          <p:spPr>
            <a:xfrm>
              <a:off x="2578979" y="4193882"/>
              <a:ext cx="873299" cy="830997"/>
            </a:xfrm>
            <a:prstGeom prst="rect">
              <a:avLst/>
            </a:prstGeom>
            <a:noFill/>
          </p:spPr>
          <p:txBody>
            <a:bodyPr wrap="square" rtlCol="0">
              <a:spAutoFit/>
            </a:bodyPr>
            <a:lstStyle/>
            <a:p>
              <a:pPr algn="ctr" rtl="0"/>
              <a:r>
                <a:rPr lang="pt-BR" sz="1200">
                  <a:ea typeface="Amazon Ember Light" panose="020B0403020204020204" pitchFamily="34" charset="0"/>
                  <a:cs typeface="Amazon Ember Light" panose="020B0403020204020204" pitchFamily="34" charset="0"/>
                </a:rPr>
                <a:t>Aplicação </a:t>
              </a:r>
            </a:p>
            <a:p>
              <a:pPr algn="ctr" rtl="0"/>
              <a:r>
                <a:rPr lang="pt-BR" sz="1200">
                  <a:ea typeface="Amazon Ember Light" panose="020B0403020204020204" pitchFamily="34" charset="0"/>
                  <a:cs typeface="Amazon Ember Light" panose="020B0403020204020204" pitchFamily="34" charset="0"/>
                </a:rPr>
                <a:t>de aplicativos</a:t>
              </a:r>
            </a:p>
          </p:txBody>
        </p:sp>
        <p:sp>
          <p:nvSpPr>
            <p:cNvPr id="95" name="TextBox 94">
              <a:extLst>
                <a:ext uri="{FF2B5EF4-FFF2-40B4-BE49-F238E27FC236}">
                  <a16:creationId xmlns:a16="http://schemas.microsoft.com/office/drawing/2014/main" id="{4EE2CFE6-4D16-FF40-B18E-44B900ED3D10}"/>
                </a:ext>
              </a:extLst>
            </p:cNvPr>
            <p:cNvSpPr txBox="1"/>
            <p:nvPr/>
          </p:nvSpPr>
          <p:spPr>
            <a:xfrm>
              <a:off x="6738056" y="3783579"/>
              <a:ext cx="1169728" cy="430887"/>
            </a:xfrm>
            <a:prstGeom prst="rect">
              <a:avLst/>
            </a:prstGeom>
            <a:noFill/>
          </p:spPr>
          <p:txBody>
            <a:bodyPr wrap="square" rtlCol="0">
              <a:spAutoFit/>
            </a:bodyPr>
            <a:lstStyle/>
            <a:p>
              <a:pPr algn="ctr" rtl="0"/>
              <a:r>
                <a:rPr lang="pt-BR" sz="1100">
                  <a:solidFill>
                    <a:schemeClr val="bg1"/>
                  </a:solidFill>
                  <a:ea typeface="Amazon Ember" panose="020B0603020204020204" pitchFamily="34" charset="0"/>
                  <a:cs typeface="Amazon Ember" panose="020B0603020204020204" pitchFamily="34" charset="0"/>
                </a:rPr>
                <a:t>Servidor </a:t>
              </a:r>
            </a:p>
            <a:p>
              <a:pPr algn="ctr" rtl="0"/>
              <a:r>
                <a:rPr lang="pt-BR" sz="1100">
                  <a:solidFill>
                    <a:schemeClr val="bg1"/>
                  </a:solidFill>
                  <a:ea typeface="Amazon Ember" panose="020B0603020204020204" pitchFamily="34" charset="0"/>
                  <a:cs typeface="Amazon Ember" panose="020B0603020204020204" pitchFamily="34" charset="0"/>
                </a:rPr>
                <a:t>Web</a:t>
              </a:r>
              <a:endParaRPr lang="en-US" sz="1100" dirty="0">
                <a:solidFill>
                  <a:schemeClr val="bg1"/>
                </a:solidFill>
                <a:ea typeface="Amazon Ember" panose="020B0603020204020204" pitchFamily="34" charset="0"/>
                <a:cs typeface="Amazon Ember" panose="020B0603020204020204" pitchFamily="34" charset="0"/>
              </a:endParaRPr>
            </a:p>
          </p:txBody>
        </p:sp>
        <p:pic>
          <p:nvPicPr>
            <p:cNvPr id="96" name="Graphic 95">
              <a:extLst>
                <a:ext uri="{FF2B5EF4-FFF2-40B4-BE49-F238E27FC236}">
                  <a16:creationId xmlns:a16="http://schemas.microsoft.com/office/drawing/2014/main" id="{92E1FC30-B061-0941-9A71-AD7EEED54E5C}"/>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693279" y="3800853"/>
              <a:ext cx="469900" cy="469900"/>
            </a:xfrm>
            <a:prstGeom prst="rect">
              <a:avLst/>
            </a:prstGeom>
          </p:spPr>
        </p:pic>
        <p:sp>
          <p:nvSpPr>
            <p:cNvPr id="97" name="TextBox 96">
              <a:extLst>
                <a:ext uri="{FF2B5EF4-FFF2-40B4-BE49-F238E27FC236}">
                  <a16:creationId xmlns:a16="http://schemas.microsoft.com/office/drawing/2014/main" id="{2742CDFF-4A25-C043-9BBD-36A908BDD739}"/>
                </a:ext>
              </a:extLst>
            </p:cNvPr>
            <p:cNvSpPr txBox="1"/>
            <p:nvPr/>
          </p:nvSpPr>
          <p:spPr>
            <a:xfrm>
              <a:off x="6808947" y="4219446"/>
              <a:ext cx="2179286" cy="307777"/>
            </a:xfrm>
            <a:prstGeom prst="rect">
              <a:avLst/>
            </a:prstGeom>
            <a:noFill/>
          </p:spPr>
          <p:txBody>
            <a:bodyPr wrap="square" rtlCol="0">
              <a:spAutoFit/>
            </a:bodyPr>
            <a:lstStyle/>
            <a:p>
              <a:pPr algn="ctr" rtl="0"/>
              <a:r>
                <a:rPr lang="pt-BR" sz="1400"/>
                <a:t>Servidor de aplicativos</a:t>
              </a:r>
            </a:p>
          </p:txBody>
        </p:sp>
        <p:sp>
          <p:nvSpPr>
            <p:cNvPr id="98" name="TextBox 97">
              <a:extLst>
                <a:ext uri="{FF2B5EF4-FFF2-40B4-BE49-F238E27FC236}">
                  <a16:creationId xmlns:a16="http://schemas.microsoft.com/office/drawing/2014/main" id="{1832019C-94E9-E54A-9601-27D8CD128278}"/>
                </a:ext>
              </a:extLst>
            </p:cNvPr>
            <p:cNvSpPr txBox="1"/>
            <p:nvPr/>
          </p:nvSpPr>
          <p:spPr>
            <a:xfrm>
              <a:off x="2600442" y="2781419"/>
              <a:ext cx="780983" cy="461665"/>
            </a:xfrm>
            <a:prstGeom prst="rect">
              <a:avLst/>
            </a:prstGeom>
            <a:noFill/>
          </p:spPr>
          <p:txBody>
            <a:bodyPr wrap="none" rtlCol="0">
              <a:spAutoFit/>
            </a:bodyPr>
            <a:lstStyle/>
            <a:p>
              <a:pPr algn="ctr" rtl="0"/>
              <a:r>
                <a:rPr lang="pt-BR" sz="1200">
                  <a:ea typeface="Amazon Ember Light" panose="020B0403020204020204" pitchFamily="34" charset="0"/>
                  <a:cs typeface="Amazon Ember Light" panose="020B0403020204020204" pitchFamily="34" charset="0"/>
                </a:rPr>
                <a:t>Servidor </a:t>
              </a:r>
            </a:p>
            <a:p>
              <a:pPr algn="ctr" rtl="0"/>
              <a:r>
                <a:rPr lang="pt-BR" sz="1200">
                  <a:ea typeface="Amazon Ember Light" panose="020B0403020204020204" pitchFamily="34" charset="0"/>
                  <a:cs typeface="Amazon Ember Light" panose="020B0403020204020204" pitchFamily="34" charset="0"/>
                </a:rPr>
                <a:t>Web</a:t>
              </a:r>
            </a:p>
          </p:txBody>
        </p:sp>
        <p:cxnSp>
          <p:nvCxnSpPr>
            <p:cNvPr id="99" name="Straight Arrow Connector 98">
              <a:extLst>
                <a:ext uri="{FF2B5EF4-FFF2-40B4-BE49-F238E27FC236}">
                  <a16:creationId xmlns:a16="http://schemas.microsoft.com/office/drawing/2014/main" id="{34D3EBD3-631D-FD40-9499-4D2EE7E6BD69}"/>
                </a:ext>
              </a:extLst>
            </p:cNvPr>
            <p:cNvCxnSpPr>
              <a:cxnSpLocks/>
            </p:cNvCxnSpPr>
            <p:nvPr/>
          </p:nvCxnSpPr>
          <p:spPr>
            <a:xfrm flipH="1">
              <a:off x="3498574" y="3141127"/>
              <a:ext cx="1283254" cy="0"/>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0" name="TextBox 10">
              <a:extLst>
                <a:ext uri="{FF2B5EF4-FFF2-40B4-BE49-F238E27FC236}">
                  <a16:creationId xmlns:a16="http://schemas.microsoft.com/office/drawing/2014/main" id="{E4F613B6-45F2-9A42-9A05-6BE8F2AE5D5B}"/>
                </a:ext>
              </a:extLst>
            </p:cNvPr>
            <p:cNvSpPr txBox="1"/>
            <p:nvPr/>
          </p:nvSpPr>
          <p:spPr>
            <a:xfrm>
              <a:off x="4176750" y="1895553"/>
              <a:ext cx="1962849"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sz="1400" i="1">
                  <a:ea typeface="Amazon Ember" panose="020B0603020204020204" pitchFamily="34" charset="0"/>
                  <a:cs typeface="Amazon Ember" panose="020B0603020204020204" pitchFamily="34" charset="0"/>
                </a:rPr>
                <a:t>www.exemplo.com</a:t>
              </a:r>
              <a:endParaRPr lang="en-US" sz="1400" i="1" dirty="0">
                <a:ea typeface="Amazon Ember" panose="020B0603020204020204" pitchFamily="34" charset="0"/>
                <a:cs typeface="Amazon Ember" panose="020B0603020204020204" pitchFamily="34" charset="0"/>
              </a:endParaRPr>
            </a:p>
          </p:txBody>
        </p:sp>
        <p:cxnSp>
          <p:nvCxnSpPr>
            <p:cNvPr id="101" name="Straight Arrow Connector 100">
              <a:extLst>
                <a:ext uri="{FF2B5EF4-FFF2-40B4-BE49-F238E27FC236}">
                  <a16:creationId xmlns:a16="http://schemas.microsoft.com/office/drawing/2014/main" id="{581F92D8-C789-834B-AFA6-1D4D34D6E4E5}"/>
                </a:ext>
              </a:extLst>
            </p:cNvPr>
            <p:cNvCxnSpPr/>
            <p:nvPr/>
          </p:nvCxnSpPr>
          <p:spPr>
            <a:xfrm flipH="1">
              <a:off x="5184260" y="2254820"/>
              <a:ext cx="3403" cy="559944"/>
            </a:xfrm>
            <a:prstGeom prst="straightConnector1">
              <a:avLst/>
            </a:prstGeom>
            <a:ln w="28575">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02" name="TextBox 38">
              <a:extLst>
                <a:ext uri="{FF2B5EF4-FFF2-40B4-BE49-F238E27FC236}">
                  <a16:creationId xmlns:a16="http://schemas.microsoft.com/office/drawing/2014/main" id="{EE91308F-F2A7-714F-A18B-50E99AD4DEAD}"/>
                </a:ext>
              </a:extLst>
            </p:cNvPr>
            <p:cNvSpPr txBox="1">
              <a:spLocks noChangeArrowheads="1"/>
            </p:cNvSpPr>
            <p:nvPr/>
          </p:nvSpPr>
          <p:spPr bwMode="auto">
            <a:xfrm>
              <a:off x="4001546" y="3453525"/>
              <a:ext cx="2377189" cy="523220"/>
            </a:xfrm>
            <a:prstGeom prst="rect">
              <a:avLst/>
            </a:prstGeom>
            <a:noFill/>
            <a:ln w="9525">
              <a:noFill/>
              <a:miter lim="800000"/>
              <a:headEnd/>
              <a:tailEnd/>
            </a:ln>
          </p:spPr>
          <p:txBody>
            <a:bodyPr wrap="square" rtlCol="0">
              <a:spAutoFit/>
            </a:bodyPr>
            <a:lstStyle/>
            <a:p>
              <a:pPr algn="ctr" rtl="0"/>
              <a:r>
                <a:rPr lang="pt-BR" sz="1400">
                  <a:ea typeface="Amazon Ember" panose="020B0603020204020204" pitchFamily="34" charset="0"/>
                  <a:cs typeface="Amazon Ember" panose="020B0603020204020204" pitchFamily="34" charset="0"/>
                </a:rPr>
                <a:t>Zona hospedada do</a:t>
              </a:r>
            </a:p>
            <a:p>
              <a:pPr algn="ctr" rtl="0"/>
              <a:r>
                <a:rPr lang="pt-BR" sz="1400">
                  <a:ea typeface="Amazon Ember" panose="020B0603020204020204" pitchFamily="34" charset="0"/>
                  <a:cs typeface="Amazon Ember" panose="020B0603020204020204" pitchFamily="34" charset="0"/>
                </a:rPr>
                <a:t>Route 53</a:t>
              </a:r>
            </a:p>
          </p:txBody>
        </p:sp>
        <p:pic>
          <p:nvPicPr>
            <p:cNvPr id="103" name="Graphic 102">
              <a:extLst>
                <a:ext uri="{FF2B5EF4-FFF2-40B4-BE49-F238E27FC236}">
                  <a16:creationId xmlns:a16="http://schemas.microsoft.com/office/drawing/2014/main" id="{D1CFDF87-4E98-B54E-B2EC-EB3B32A90203}"/>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4883573" y="2837767"/>
              <a:ext cx="601373" cy="601373"/>
            </a:xfrm>
            <a:prstGeom prst="rect">
              <a:avLst/>
            </a:prstGeom>
          </p:spPr>
        </p:pic>
        <p:sp>
          <p:nvSpPr>
            <p:cNvPr id="104" name="Rectangle 103">
              <a:extLst>
                <a:ext uri="{FF2B5EF4-FFF2-40B4-BE49-F238E27FC236}">
                  <a16:creationId xmlns:a16="http://schemas.microsoft.com/office/drawing/2014/main" id="{88487D80-3B4B-A042-AC90-DC234AA22DB5}"/>
                </a:ext>
              </a:extLst>
            </p:cNvPr>
            <p:cNvSpPr/>
            <p:nvPr/>
          </p:nvSpPr>
          <p:spPr>
            <a:xfrm>
              <a:off x="7010400" y="2612672"/>
              <a:ext cx="1779223" cy="191455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dirty="0"/>
            </a:p>
          </p:txBody>
        </p:sp>
        <p:cxnSp>
          <p:nvCxnSpPr>
            <p:cNvPr id="105" name="Straight Arrow Connector 104">
              <a:extLst>
                <a:ext uri="{FF2B5EF4-FFF2-40B4-BE49-F238E27FC236}">
                  <a16:creationId xmlns:a16="http://schemas.microsoft.com/office/drawing/2014/main" id="{AD0E44B5-1480-A34D-9FE0-9CCAC3405EFD}"/>
                </a:ext>
              </a:extLst>
            </p:cNvPr>
            <p:cNvCxnSpPr>
              <a:cxnSpLocks/>
            </p:cNvCxnSpPr>
            <p:nvPr/>
          </p:nvCxnSpPr>
          <p:spPr>
            <a:xfrm>
              <a:off x="3015629" y="4892940"/>
              <a:ext cx="9015" cy="200437"/>
            </a:xfrm>
            <a:prstGeom prst="straightConnector1">
              <a:avLst/>
            </a:prstGeom>
            <a:ln w="28575">
              <a:solidFill>
                <a:schemeClr val="bg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570A569C-53DC-BD42-B2AC-A945B4624623}"/>
                </a:ext>
              </a:extLst>
            </p:cNvPr>
            <p:cNvCxnSpPr>
              <a:cxnSpLocks/>
            </p:cNvCxnSpPr>
            <p:nvPr/>
          </p:nvCxnSpPr>
          <p:spPr>
            <a:xfrm>
              <a:off x="7880684" y="4681111"/>
              <a:ext cx="0" cy="427382"/>
            </a:xfrm>
            <a:prstGeom prst="straightConnector1">
              <a:avLst/>
            </a:prstGeom>
            <a:ln w="28575">
              <a:solidFill>
                <a:schemeClr val="bg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09" name="Rectangle 108">
              <a:extLst>
                <a:ext uri="{FF2B5EF4-FFF2-40B4-BE49-F238E27FC236}">
                  <a16:creationId xmlns:a16="http://schemas.microsoft.com/office/drawing/2014/main" id="{04AC4177-4C2C-3C48-9638-E30C213613D5}"/>
                </a:ext>
              </a:extLst>
            </p:cNvPr>
            <p:cNvSpPr/>
            <p:nvPr/>
          </p:nvSpPr>
          <p:spPr>
            <a:xfrm>
              <a:off x="1509287" y="1612285"/>
              <a:ext cx="2562866" cy="4651488"/>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endParaRPr lang="en-US" sz="1050" dirty="0">
                <a:solidFill>
                  <a:srgbClr val="5A6B86"/>
                </a:solidFill>
              </a:endParaRPr>
            </a:p>
          </p:txBody>
        </p:sp>
        <p:sp>
          <p:nvSpPr>
            <p:cNvPr id="110" name="TextBox 109">
              <a:extLst>
                <a:ext uri="{FF2B5EF4-FFF2-40B4-BE49-F238E27FC236}">
                  <a16:creationId xmlns:a16="http://schemas.microsoft.com/office/drawing/2014/main" id="{D3AF761B-257D-1748-ADF3-87945BD8E42B}"/>
                </a:ext>
              </a:extLst>
            </p:cNvPr>
            <p:cNvSpPr txBox="1"/>
            <p:nvPr/>
          </p:nvSpPr>
          <p:spPr>
            <a:xfrm>
              <a:off x="1482783" y="1653499"/>
              <a:ext cx="2666114" cy="276999"/>
            </a:xfrm>
            <a:prstGeom prst="rect">
              <a:avLst/>
            </a:prstGeom>
            <a:noFill/>
          </p:spPr>
          <p:txBody>
            <a:bodyPr wrap="none" rtlCol="0">
              <a:spAutoFit/>
            </a:bodyPr>
            <a:lstStyle/>
            <a:p>
              <a:pPr rtl="0"/>
              <a:r>
                <a:rPr lang="pt-BR" sz="1200">
                  <a:ea typeface="Amazon Ember Light" panose="020B0403020204020204" pitchFamily="34" charset="0"/>
                  <a:cs typeface="Amazon Ember Light" panose="020B0403020204020204" pitchFamily="34" charset="0"/>
                </a:rPr>
                <a:t>Nuvem on-premises </a:t>
              </a:r>
              <a:r>
                <a:rPr lang="pt-BR" sz="1200" i="1">
                  <a:ea typeface="Amazon Ember Light" panose="020B0403020204020204" pitchFamily="34" charset="0"/>
                  <a:cs typeface="Amazon Ember Light" panose="020B0403020204020204" pitchFamily="34" charset="0"/>
                </a:rPr>
                <a:t>ou</a:t>
              </a:r>
              <a:r>
                <a:rPr lang="pt-BR" sz="1200">
                  <a:ea typeface="Amazon Ember Light" panose="020B0403020204020204" pitchFamily="34" charset="0"/>
                  <a:cs typeface="Amazon Ember Light" panose="020B0403020204020204" pitchFamily="34" charset="0"/>
                </a:rPr>
                <a:t> Nuvem AWS </a:t>
              </a:r>
            </a:p>
          </p:txBody>
        </p:sp>
      </p:grpSp>
    </p:spTree>
    <p:custDataLst>
      <p:tags r:id="rId1"/>
    </p:custDataLst>
    <p:extLst>
      <p:ext uri="{BB962C8B-B14F-4D97-AF65-F5344CB8AC3E}">
        <p14:creationId xmlns:p14="http://schemas.microsoft.com/office/powerpoint/2010/main" val="438101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Padrão da chama piloto: em caso de desastre</a:t>
            </a:r>
          </a:p>
        </p:txBody>
      </p:sp>
      <p:grpSp>
        <p:nvGrpSpPr>
          <p:cNvPr id="5" name="Group 4" descr="The primary infrastructure running on-premises or in the AWS cloud goes down. Route 53 reroutes requests to the backup infrastructure in the cloud. The backup region servers are started up in minutes.">
            <a:extLst>
              <a:ext uri="{FF2B5EF4-FFF2-40B4-BE49-F238E27FC236}">
                <a16:creationId xmlns:a16="http://schemas.microsoft.com/office/drawing/2014/main" id="{8E78A586-080E-46FC-915C-F00BF5AE7725}"/>
              </a:ext>
            </a:extLst>
          </p:cNvPr>
          <p:cNvGrpSpPr/>
          <p:nvPr/>
        </p:nvGrpSpPr>
        <p:grpSpPr>
          <a:xfrm>
            <a:off x="1482783" y="1643281"/>
            <a:ext cx="9559918" cy="4651489"/>
            <a:chOff x="1482783" y="1643281"/>
            <a:chExt cx="9559918" cy="4651489"/>
          </a:xfrm>
        </p:grpSpPr>
        <p:pic>
          <p:nvPicPr>
            <p:cNvPr id="40" name="Graphic 39">
              <a:extLst>
                <a:ext uri="{FF2B5EF4-FFF2-40B4-BE49-F238E27FC236}">
                  <a16:creationId xmlns:a16="http://schemas.microsoft.com/office/drawing/2014/main" id="{0A83CEDC-1114-8F43-87C3-79400224C46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283698" y="2095836"/>
              <a:ext cx="1421097" cy="1421097"/>
            </a:xfrm>
            <a:prstGeom prst="rect">
              <a:avLst/>
            </a:prstGeom>
          </p:spPr>
        </p:pic>
        <p:pic>
          <p:nvPicPr>
            <p:cNvPr id="41" name="Graphic 40">
              <a:extLst>
                <a:ext uri="{FF2B5EF4-FFF2-40B4-BE49-F238E27FC236}">
                  <a16:creationId xmlns:a16="http://schemas.microsoft.com/office/drawing/2014/main" id="{DCED4683-295E-B94D-8D8E-C561181A2B85}"/>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305080" y="3525948"/>
              <a:ext cx="1421097" cy="1397989"/>
            </a:xfrm>
            <a:prstGeom prst="rect">
              <a:avLst/>
            </a:prstGeom>
          </p:spPr>
        </p:pic>
        <p:sp>
          <p:nvSpPr>
            <p:cNvPr id="43" name="Right Brace 42">
              <a:extLst>
                <a:ext uri="{FF2B5EF4-FFF2-40B4-BE49-F238E27FC236}">
                  <a16:creationId xmlns:a16="http://schemas.microsoft.com/office/drawing/2014/main" id="{D70750BF-77B4-E54A-9D59-7EF6CE717180}"/>
                </a:ext>
              </a:extLst>
            </p:cNvPr>
            <p:cNvSpPr/>
            <p:nvPr/>
          </p:nvSpPr>
          <p:spPr>
            <a:xfrm rot="10800000" flipH="1">
              <a:off x="8899067" y="2849745"/>
              <a:ext cx="647227" cy="1662085"/>
            </a:xfrm>
            <a:prstGeom prst="rightBrace">
              <a:avLst>
                <a:gd name="adj1" fmla="val 0"/>
                <a:gd name="adj2" fmla="val 50000"/>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sz="1400" dirty="0">
                <a:ea typeface="Amazon Ember" panose="020B0603020204020204" pitchFamily="34" charset="0"/>
                <a:cs typeface="Amazon Ember" panose="020B0603020204020204" pitchFamily="34" charset="0"/>
              </a:endParaRPr>
            </a:p>
          </p:txBody>
        </p:sp>
        <p:sp>
          <p:nvSpPr>
            <p:cNvPr id="44" name="TextBox 43">
              <a:extLst>
                <a:ext uri="{FF2B5EF4-FFF2-40B4-BE49-F238E27FC236}">
                  <a16:creationId xmlns:a16="http://schemas.microsoft.com/office/drawing/2014/main" id="{D5301C71-4DC7-A946-A417-E284857ED03B}"/>
                </a:ext>
              </a:extLst>
            </p:cNvPr>
            <p:cNvSpPr txBox="1"/>
            <p:nvPr/>
          </p:nvSpPr>
          <p:spPr>
            <a:xfrm>
              <a:off x="9595776" y="3317726"/>
              <a:ext cx="1446925" cy="584775"/>
            </a:xfrm>
            <a:prstGeom prst="rect">
              <a:avLst/>
            </a:prstGeom>
            <a:noFill/>
          </p:spPr>
          <p:txBody>
            <a:bodyPr wrap="square" rtlCol="0">
              <a:spAutoFit/>
            </a:bodyPr>
            <a:lstStyle/>
            <a:p>
              <a:pPr rtl="0"/>
              <a:r>
                <a:rPr lang="pt-BR" sz="1600">
                  <a:solidFill>
                    <a:schemeClr val="accent6"/>
                  </a:solidFill>
                  <a:latin typeface="Amazon Ember" panose="02000000000000000000" pitchFamily="2" charset="0"/>
                  <a:ea typeface="Amazon Ember" panose="02000000000000000000" pitchFamily="2" charset="0"/>
                  <a:cs typeface="Amazon Ember" panose="020B0603020204020204" pitchFamily="34" charset="0"/>
                </a:rPr>
                <a:t>Os servidores começam em minutos</a:t>
              </a:r>
              <a:endParaRPr lang="en-US" sz="1600" dirty="0">
                <a:solidFill>
                  <a:schemeClr val="accent6"/>
                </a:solidFill>
                <a:latin typeface="Amazon Ember" panose="02000000000000000000" pitchFamily="2" charset="0"/>
                <a:ea typeface="Amazon Ember" panose="02000000000000000000" pitchFamily="2" charset="0"/>
                <a:cs typeface="Amazon Ember" panose="020B0603020204020204" pitchFamily="34" charset="0"/>
              </a:endParaRPr>
            </a:p>
          </p:txBody>
        </p:sp>
        <p:cxnSp>
          <p:nvCxnSpPr>
            <p:cNvPr id="45" name="Straight Connector 44">
              <a:extLst>
                <a:ext uri="{FF2B5EF4-FFF2-40B4-BE49-F238E27FC236}">
                  <a16:creationId xmlns:a16="http://schemas.microsoft.com/office/drawing/2014/main" id="{226CC734-3AF3-EA40-8012-DB38A264D6DD}"/>
                </a:ext>
              </a:extLst>
            </p:cNvPr>
            <p:cNvCxnSpPr>
              <a:cxnSpLocks/>
              <a:stCxn id="84" idx="3"/>
              <a:endCxn id="89" idx="1"/>
            </p:cNvCxnSpPr>
            <p:nvPr/>
          </p:nvCxnSpPr>
          <p:spPr>
            <a:xfrm>
              <a:off x="3329936" y="5444414"/>
              <a:ext cx="4196834" cy="15116"/>
            </a:xfrm>
            <a:prstGeom prst="line">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879740C-D383-6E49-95A3-AFC31F95A6AF}"/>
                </a:ext>
              </a:extLst>
            </p:cNvPr>
            <p:cNvSpPr txBox="1"/>
            <p:nvPr/>
          </p:nvSpPr>
          <p:spPr>
            <a:xfrm>
              <a:off x="4001546" y="5476465"/>
              <a:ext cx="2562866" cy="523220"/>
            </a:xfrm>
            <a:prstGeom prst="rect">
              <a:avLst/>
            </a:prstGeom>
            <a:noFill/>
          </p:spPr>
          <p:txBody>
            <a:bodyPr wrap="square" rtlCol="0">
              <a:spAutoFit/>
            </a:bodyPr>
            <a:lstStyle/>
            <a:p>
              <a:pPr algn="ctr" rtl="0"/>
              <a:r>
                <a:rPr lang="pt-BR" sz="1400">
                  <a:ea typeface="Amazon Ember Light" panose="020B0403020204020204" pitchFamily="34" charset="0"/>
                  <a:cs typeface="Amazon Ember Light" panose="020B0403020204020204" pitchFamily="34" charset="0"/>
                </a:rPr>
                <a:t>Replicação e espelhamento de dados</a:t>
              </a:r>
              <a:endParaRPr lang="en-US" sz="1400" dirty="0">
                <a:ea typeface="Amazon Ember Light" panose="020B0403020204020204" pitchFamily="34" charset="0"/>
                <a:cs typeface="Amazon Ember Light" panose="020B0403020204020204" pitchFamily="34" charset="0"/>
              </a:endParaRPr>
            </a:p>
          </p:txBody>
        </p:sp>
        <p:sp>
          <p:nvSpPr>
            <p:cNvPr id="67" name="Rectangle 66">
              <a:extLst>
                <a:ext uri="{FF2B5EF4-FFF2-40B4-BE49-F238E27FC236}">
                  <a16:creationId xmlns:a16="http://schemas.microsoft.com/office/drawing/2014/main" id="{D7296CB1-4530-3049-9E08-EF34C1D227EB}"/>
                </a:ext>
              </a:extLst>
            </p:cNvPr>
            <p:cNvSpPr/>
            <p:nvPr/>
          </p:nvSpPr>
          <p:spPr>
            <a:xfrm>
              <a:off x="6565395" y="1643281"/>
              <a:ext cx="2834800" cy="46514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ysClr val="windowText" lastClr="000000"/>
                  </a:solidFill>
                </a:rPr>
                <a:t>Nuvem AWS</a:t>
              </a:r>
            </a:p>
          </p:txBody>
        </p:sp>
        <p:pic>
          <p:nvPicPr>
            <p:cNvPr id="69" name="Graphic 68">
              <a:extLst>
                <a:ext uri="{FF2B5EF4-FFF2-40B4-BE49-F238E27FC236}">
                  <a16:creationId xmlns:a16="http://schemas.microsoft.com/office/drawing/2014/main" id="{F2C80D60-10F7-4B48-9FAE-3EB490279708}"/>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577736" y="1658465"/>
              <a:ext cx="330200" cy="330200"/>
            </a:xfrm>
            <a:prstGeom prst="rect">
              <a:avLst/>
            </a:prstGeom>
          </p:spPr>
        </p:pic>
        <p:pic>
          <p:nvPicPr>
            <p:cNvPr id="70" name="Graphic 69">
              <a:extLst>
                <a:ext uri="{FF2B5EF4-FFF2-40B4-BE49-F238E27FC236}">
                  <a16:creationId xmlns:a16="http://schemas.microsoft.com/office/drawing/2014/main" id="{0610643D-26CD-7F42-A852-3DCC97799BC6}"/>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703734" y="2907524"/>
              <a:ext cx="469900" cy="469900"/>
            </a:xfrm>
            <a:prstGeom prst="rect">
              <a:avLst/>
            </a:prstGeom>
          </p:spPr>
        </p:pic>
        <p:sp>
          <p:nvSpPr>
            <p:cNvPr id="83" name="TextBox 82">
              <a:extLst>
                <a:ext uri="{FF2B5EF4-FFF2-40B4-BE49-F238E27FC236}">
                  <a16:creationId xmlns:a16="http://schemas.microsoft.com/office/drawing/2014/main" id="{5A13D910-1014-3D43-92F7-B53DF7DB6B66}"/>
                </a:ext>
              </a:extLst>
            </p:cNvPr>
            <p:cNvSpPr txBox="1"/>
            <p:nvPr/>
          </p:nvSpPr>
          <p:spPr>
            <a:xfrm>
              <a:off x="7267288" y="3356903"/>
              <a:ext cx="1315698" cy="307777"/>
            </a:xfrm>
            <a:prstGeom prst="rect">
              <a:avLst/>
            </a:prstGeom>
            <a:noFill/>
          </p:spPr>
          <p:txBody>
            <a:bodyPr wrap="square" rtlCol="0">
              <a:spAutoFit/>
            </a:bodyPr>
            <a:lstStyle/>
            <a:p>
              <a:pPr algn="ctr" rtl="0"/>
              <a:r>
                <a:rPr lang="pt-BR" sz="1400"/>
                <a:t>Servidor Web</a:t>
              </a:r>
            </a:p>
          </p:txBody>
        </p:sp>
        <p:pic>
          <p:nvPicPr>
            <p:cNvPr id="84" name="Graphic 83">
              <a:extLst>
                <a:ext uri="{FF2B5EF4-FFF2-40B4-BE49-F238E27FC236}">
                  <a16:creationId xmlns:a16="http://schemas.microsoft.com/office/drawing/2014/main" id="{61ADA57E-607B-944B-8931-D5746C0ABC00}"/>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689856" y="5124374"/>
              <a:ext cx="640080" cy="640080"/>
            </a:xfrm>
            <a:prstGeom prst="rect">
              <a:avLst/>
            </a:prstGeom>
          </p:spPr>
        </p:pic>
        <p:sp>
          <p:nvSpPr>
            <p:cNvPr id="85" name="Rectangle 84">
              <a:extLst>
                <a:ext uri="{FF2B5EF4-FFF2-40B4-BE49-F238E27FC236}">
                  <a16:creationId xmlns:a16="http://schemas.microsoft.com/office/drawing/2014/main" id="{1084B8BE-3B71-BA4B-BC80-6CD69E9D7548}"/>
                </a:ext>
              </a:extLst>
            </p:cNvPr>
            <p:cNvSpPr/>
            <p:nvPr/>
          </p:nvSpPr>
          <p:spPr>
            <a:xfrm>
              <a:off x="2720184" y="5193564"/>
              <a:ext cx="344248"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86" name="Rectangle 85">
              <a:extLst>
                <a:ext uri="{FF2B5EF4-FFF2-40B4-BE49-F238E27FC236}">
                  <a16:creationId xmlns:a16="http://schemas.microsoft.com/office/drawing/2014/main" id="{44424E51-EFA6-7C49-A192-3BCFC23DA3C7}"/>
                </a:ext>
              </a:extLst>
            </p:cNvPr>
            <p:cNvSpPr/>
            <p:nvPr/>
          </p:nvSpPr>
          <p:spPr>
            <a:xfrm>
              <a:off x="2738779" y="5196747"/>
              <a:ext cx="457816" cy="189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87" name="TextBox 86">
              <a:extLst>
                <a:ext uri="{FF2B5EF4-FFF2-40B4-BE49-F238E27FC236}">
                  <a16:creationId xmlns:a16="http://schemas.microsoft.com/office/drawing/2014/main" id="{5DD5BC92-9996-1745-8B1B-52C3489837CF}"/>
                </a:ext>
              </a:extLst>
            </p:cNvPr>
            <p:cNvSpPr txBox="1"/>
            <p:nvPr/>
          </p:nvSpPr>
          <p:spPr>
            <a:xfrm>
              <a:off x="2337375" y="5831954"/>
              <a:ext cx="1340542" cy="307777"/>
            </a:xfrm>
            <a:prstGeom prst="rect">
              <a:avLst/>
            </a:prstGeom>
            <a:noFill/>
          </p:spPr>
          <p:txBody>
            <a:bodyPr wrap="square" rtlCol="0">
              <a:spAutoFit/>
            </a:bodyPr>
            <a:lstStyle/>
            <a:p>
              <a:pPr rtl="0"/>
              <a:r>
                <a:rPr lang="pt-BR" sz="1400">
                  <a:ea typeface="Amazon Ember" panose="020B0603020204020204" pitchFamily="34" charset="0"/>
                  <a:cs typeface="Amazon Ember" panose="020B0603020204020204" pitchFamily="34" charset="0"/>
                </a:rPr>
                <a:t>BD primário</a:t>
              </a:r>
            </a:p>
          </p:txBody>
        </p:sp>
        <p:grpSp>
          <p:nvGrpSpPr>
            <p:cNvPr id="88" name="Group 87">
              <a:extLst>
                <a:ext uri="{FF2B5EF4-FFF2-40B4-BE49-F238E27FC236}">
                  <a16:creationId xmlns:a16="http://schemas.microsoft.com/office/drawing/2014/main" id="{10B82427-478F-474E-8733-9DC5262C208F}"/>
                </a:ext>
              </a:extLst>
            </p:cNvPr>
            <p:cNvGrpSpPr/>
            <p:nvPr/>
          </p:nvGrpSpPr>
          <p:grpSpPr>
            <a:xfrm>
              <a:off x="7526770" y="5139490"/>
              <a:ext cx="648831" cy="640080"/>
              <a:chOff x="6882704" y="4631420"/>
              <a:chExt cx="907408" cy="907408"/>
            </a:xfrm>
          </p:grpSpPr>
          <p:pic>
            <p:nvPicPr>
              <p:cNvPr id="89" name="Graphic 88">
                <a:extLst>
                  <a:ext uri="{FF2B5EF4-FFF2-40B4-BE49-F238E27FC236}">
                    <a16:creationId xmlns:a16="http://schemas.microsoft.com/office/drawing/2014/main" id="{1B4502F7-FF32-AA4F-B551-C50B6BEBAE71}"/>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882704" y="4631420"/>
                <a:ext cx="907408" cy="907408"/>
              </a:xfrm>
              <a:prstGeom prst="rect">
                <a:avLst/>
              </a:prstGeom>
            </p:spPr>
          </p:pic>
          <p:sp>
            <p:nvSpPr>
              <p:cNvPr id="90" name="Rectangle 89">
                <a:extLst>
                  <a:ext uri="{FF2B5EF4-FFF2-40B4-BE49-F238E27FC236}">
                    <a16:creationId xmlns:a16="http://schemas.microsoft.com/office/drawing/2014/main" id="{F8C3BDA6-9D8E-CB47-9945-2BA30BC90482}"/>
                  </a:ext>
                </a:extLst>
              </p:cNvPr>
              <p:cNvSpPr/>
              <p:nvPr/>
            </p:nvSpPr>
            <p:spPr>
              <a:xfrm>
                <a:off x="6976788" y="4714882"/>
                <a:ext cx="457816"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
          <p:nvSpPr>
            <p:cNvPr id="91" name="Rectangle 90">
              <a:extLst>
                <a:ext uri="{FF2B5EF4-FFF2-40B4-BE49-F238E27FC236}">
                  <a16:creationId xmlns:a16="http://schemas.microsoft.com/office/drawing/2014/main" id="{71FF10E3-AD16-4B41-B7D1-C5F4F8E45D88}"/>
                </a:ext>
              </a:extLst>
            </p:cNvPr>
            <p:cNvSpPr/>
            <p:nvPr/>
          </p:nvSpPr>
          <p:spPr>
            <a:xfrm>
              <a:off x="7643583" y="5186501"/>
              <a:ext cx="457816" cy="193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92" name="TextBox 91">
              <a:extLst>
                <a:ext uri="{FF2B5EF4-FFF2-40B4-BE49-F238E27FC236}">
                  <a16:creationId xmlns:a16="http://schemas.microsoft.com/office/drawing/2014/main" id="{47BFB8EC-250A-5248-A212-3B8FBA79C927}"/>
                </a:ext>
              </a:extLst>
            </p:cNvPr>
            <p:cNvSpPr txBox="1"/>
            <p:nvPr/>
          </p:nvSpPr>
          <p:spPr>
            <a:xfrm>
              <a:off x="7156709" y="5756601"/>
              <a:ext cx="1568661" cy="307777"/>
            </a:xfrm>
            <a:prstGeom prst="rect">
              <a:avLst/>
            </a:prstGeom>
            <a:noFill/>
          </p:spPr>
          <p:txBody>
            <a:bodyPr wrap="square" rtlCol="0">
              <a:spAutoFit/>
            </a:bodyPr>
            <a:lstStyle/>
            <a:p>
              <a:pPr rtl="0"/>
              <a:r>
                <a:rPr lang="pt-BR" sz="1400">
                  <a:ea typeface="Amazon Ember" panose="020B0603020204020204" pitchFamily="34" charset="0"/>
                  <a:cs typeface="Amazon Ember" panose="020B0603020204020204" pitchFamily="34" charset="0"/>
                </a:rPr>
                <a:t>BD secundário</a:t>
              </a:r>
            </a:p>
          </p:txBody>
        </p:sp>
        <p:sp>
          <p:nvSpPr>
            <p:cNvPr id="94" name="TextBox 93">
              <a:extLst>
                <a:ext uri="{FF2B5EF4-FFF2-40B4-BE49-F238E27FC236}">
                  <a16:creationId xmlns:a16="http://schemas.microsoft.com/office/drawing/2014/main" id="{9A0EF5B1-E91D-1744-B8A2-9C978925D718}"/>
                </a:ext>
              </a:extLst>
            </p:cNvPr>
            <p:cNvSpPr txBox="1"/>
            <p:nvPr/>
          </p:nvSpPr>
          <p:spPr>
            <a:xfrm>
              <a:off x="2625275" y="4244998"/>
              <a:ext cx="795501" cy="577081"/>
            </a:xfrm>
            <a:prstGeom prst="rect">
              <a:avLst/>
            </a:prstGeom>
            <a:noFill/>
          </p:spPr>
          <p:txBody>
            <a:bodyPr wrap="square" rtlCol="0">
              <a:spAutoFit/>
            </a:bodyPr>
            <a:lstStyle/>
            <a:p>
              <a:pPr algn="ctr" rtl="0"/>
              <a:r>
                <a:rPr lang="pt-BR" sz="1050">
                  <a:ea typeface="Amazon Ember Light" panose="020B0403020204020204" pitchFamily="34" charset="0"/>
                  <a:cs typeface="Amazon Ember Light" panose="020B0403020204020204" pitchFamily="34" charset="0"/>
                </a:rPr>
                <a:t>Servidor </a:t>
              </a:r>
            </a:p>
            <a:p>
              <a:pPr algn="ctr" rtl="0"/>
              <a:r>
                <a:rPr lang="pt-BR" sz="1050">
                  <a:ea typeface="Amazon Ember Light" panose="020B0403020204020204" pitchFamily="34" charset="0"/>
                  <a:cs typeface="Amazon Ember Light" panose="020B0403020204020204" pitchFamily="34" charset="0"/>
                </a:rPr>
                <a:t>de aplicativos</a:t>
              </a:r>
            </a:p>
          </p:txBody>
        </p:sp>
        <p:sp>
          <p:nvSpPr>
            <p:cNvPr id="95" name="TextBox 94">
              <a:extLst>
                <a:ext uri="{FF2B5EF4-FFF2-40B4-BE49-F238E27FC236}">
                  <a16:creationId xmlns:a16="http://schemas.microsoft.com/office/drawing/2014/main" id="{4EE2CFE6-4D16-FF40-B18E-44B900ED3D10}"/>
                </a:ext>
              </a:extLst>
            </p:cNvPr>
            <p:cNvSpPr txBox="1"/>
            <p:nvPr/>
          </p:nvSpPr>
          <p:spPr>
            <a:xfrm>
              <a:off x="6738056" y="3814576"/>
              <a:ext cx="1169728" cy="523220"/>
            </a:xfrm>
            <a:prstGeom prst="rect">
              <a:avLst/>
            </a:prstGeom>
            <a:noFill/>
          </p:spPr>
          <p:txBody>
            <a:bodyPr wrap="square" rtlCol="0">
              <a:spAutoFit/>
            </a:bodyPr>
            <a:lstStyle/>
            <a:p>
              <a:pPr algn="ctr" rtl="0"/>
              <a:r>
                <a:rPr lang="pt-BR" sz="1400">
                  <a:solidFill>
                    <a:schemeClr val="bg1"/>
                  </a:solidFill>
                  <a:ea typeface="Amazon Ember" panose="020B0603020204020204" pitchFamily="34" charset="0"/>
                  <a:cs typeface="Amazon Ember" panose="020B0603020204020204" pitchFamily="34" charset="0"/>
                </a:rPr>
                <a:t>Servidor </a:t>
              </a:r>
            </a:p>
            <a:p>
              <a:pPr algn="ctr" rtl="0"/>
              <a:r>
                <a:rPr lang="pt-BR" sz="1400">
                  <a:solidFill>
                    <a:schemeClr val="bg1"/>
                  </a:solidFill>
                  <a:ea typeface="Amazon Ember" panose="020B0603020204020204" pitchFamily="34" charset="0"/>
                  <a:cs typeface="Amazon Ember" panose="020B0603020204020204" pitchFamily="34" charset="0"/>
                </a:rPr>
                <a:t>de aplicativos</a:t>
              </a:r>
              <a:endParaRPr lang="en-US" sz="1400" dirty="0">
                <a:solidFill>
                  <a:schemeClr val="bg1"/>
                </a:solidFill>
                <a:ea typeface="Amazon Ember" panose="020B0603020204020204" pitchFamily="34" charset="0"/>
                <a:cs typeface="Amazon Ember" panose="020B0603020204020204" pitchFamily="34" charset="0"/>
              </a:endParaRPr>
            </a:p>
          </p:txBody>
        </p:sp>
        <p:pic>
          <p:nvPicPr>
            <p:cNvPr id="96" name="Graphic 95">
              <a:extLst>
                <a:ext uri="{FF2B5EF4-FFF2-40B4-BE49-F238E27FC236}">
                  <a16:creationId xmlns:a16="http://schemas.microsoft.com/office/drawing/2014/main" id="{92E1FC30-B061-0941-9A71-AD7EEED54E5C}"/>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693279" y="3831850"/>
              <a:ext cx="469900" cy="469900"/>
            </a:xfrm>
            <a:prstGeom prst="rect">
              <a:avLst/>
            </a:prstGeom>
          </p:spPr>
        </p:pic>
        <p:sp>
          <p:nvSpPr>
            <p:cNvPr id="97" name="TextBox 96">
              <a:extLst>
                <a:ext uri="{FF2B5EF4-FFF2-40B4-BE49-F238E27FC236}">
                  <a16:creationId xmlns:a16="http://schemas.microsoft.com/office/drawing/2014/main" id="{2742CDFF-4A25-C043-9BBD-36A908BDD739}"/>
                </a:ext>
              </a:extLst>
            </p:cNvPr>
            <p:cNvSpPr txBox="1"/>
            <p:nvPr/>
          </p:nvSpPr>
          <p:spPr>
            <a:xfrm>
              <a:off x="6738056" y="4250443"/>
              <a:ext cx="2321068" cy="307777"/>
            </a:xfrm>
            <a:prstGeom prst="rect">
              <a:avLst/>
            </a:prstGeom>
            <a:noFill/>
          </p:spPr>
          <p:txBody>
            <a:bodyPr wrap="square" rtlCol="0">
              <a:spAutoFit/>
            </a:bodyPr>
            <a:lstStyle/>
            <a:p>
              <a:pPr algn="ctr" rtl="0"/>
              <a:r>
                <a:rPr lang="pt-BR" sz="1400"/>
                <a:t>Servidor de aplicativos</a:t>
              </a:r>
            </a:p>
          </p:txBody>
        </p:sp>
        <p:sp>
          <p:nvSpPr>
            <p:cNvPr id="98" name="TextBox 97">
              <a:extLst>
                <a:ext uri="{FF2B5EF4-FFF2-40B4-BE49-F238E27FC236}">
                  <a16:creationId xmlns:a16="http://schemas.microsoft.com/office/drawing/2014/main" id="{1832019C-94E9-E54A-9601-27D8CD128278}"/>
                </a:ext>
              </a:extLst>
            </p:cNvPr>
            <p:cNvSpPr txBox="1"/>
            <p:nvPr/>
          </p:nvSpPr>
          <p:spPr>
            <a:xfrm>
              <a:off x="2566867" y="2812416"/>
              <a:ext cx="853909" cy="577081"/>
            </a:xfrm>
            <a:prstGeom prst="rect">
              <a:avLst/>
            </a:prstGeom>
            <a:noFill/>
          </p:spPr>
          <p:txBody>
            <a:bodyPr wrap="square" rtlCol="0">
              <a:spAutoFit/>
            </a:bodyPr>
            <a:lstStyle/>
            <a:p>
              <a:pPr algn="ctr" rtl="0"/>
              <a:r>
                <a:rPr lang="pt-BR" sz="1050">
                  <a:ea typeface="Amazon Ember Light" panose="020B0403020204020204" pitchFamily="34" charset="0"/>
                  <a:cs typeface="Amazon Ember Light" panose="020B0403020204020204" pitchFamily="34" charset="0"/>
                </a:rPr>
                <a:t>Servidor </a:t>
              </a:r>
            </a:p>
            <a:p>
              <a:pPr algn="ctr" rtl="0"/>
              <a:r>
                <a:rPr lang="pt-BR" sz="1050">
                  <a:ea typeface="Amazon Ember Light" panose="020B0403020204020204" pitchFamily="34" charset="0"/>
                  <a:cs typeface="Amazon Ember Light" panose="020B0403020204020204" pitchFamily="34" charset="0"/>
                </a:rPr>
                <a:t>de aplicativos</a:t>
              </a:r>
            </a:p>
          </p:txBody>
        </p:sp>
        <p:sp>
          <p:nvSpPr>
            <p:cNvPr id="100" name="TextBox 10">
              <a:extLst>
                <a:ext uri="{FF2B5EF4-FFF2-40B4-BE49-F238E27FC236}">
                  <a16:creationId xmlns:a16="http://schemas.microsoft.com/office/drawing/2014/main" id="{E4F613B6-45F2-9A42-9A05-6BE8F2AE5D5B}"/>
                </a:ext>
              </a:extLst>
            </p:cNvPr>
            <p:cNvSpPr txBox="1"/>
            <p:nvPr/>
          </p:nvSpPr>
          <p:spPr>
            <a:xfrm>
              <a:off x="4176750" y="1926550"/>
              <a:ext cx="1962849"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sz="1400">
                  <a:ea typeface="Amazon Ember" panose="020B0603020204020204" pitchFamily="34" charset="0"/>
                  <a:cs typeface="Amazon Ember" panose="020B0603020204020204" pitchFamily="34" charset="0"/>
                </a:rPr>
                <a:t>www.exemplo.com</a:t>
              </a:r>
              <a:endParaRPr lang="en-US" sz="1400" dirty="0">
                <a:ea typeface="Amazon Ember" panose="020B0603020204020204" pitchFamily="34" charset="0"/>
                <a:cs typeface="Amazon Ember" panose="020B0603020204020204" pitchFamily="34" charset="0"/>
              </a:endParaRPr>
            </a:p>
          </p:txBody>
        </p:sp>
        <p:cxnSp>
          <p:nvCxnSpPr>
            <p:cNvPr id="101" name="Straight Arrow Connector 100">
              <a:extLst>
                <a:ext uri="{FF2B5EF4-FFF2-40B4-BE49-F238E27FC236}">
                  <a16:creationId xmlns:a16="http://schemas.microsoft.com/office/drawing/2014/main" id="{581F92D8-C789-834B-AFA6-1D4D34D6E4E5}"/>
                </a:ext>
              </a:extLst>
            </p:cNvPr>
            <p:cNvCxnSpPr/>
            <p:nvPr/>
          </p:nvCxnSpPr>
          <p:spPr>
            <a:xfrm flipH="1">
              <a:off x="5184260" y="2285817"/>
              <a:ext cx="3403" cy="559944"/>
            </a:xfrm>
            <a:prstGeom prst="straightConnector1">
              <a:avLst/>
            </a:prstGeom>
            <a:ln w="28575">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02" name="TextBox 38">
              <a:extLst>
                <a:ext uri="{FF2B5EF4-FFF2-40B4-BE49-F238E27FC236}">
                  <a16:creationId xmlns:a16="http://schemas.microsoft.com/office/drawing/2014/main" id="{EE91308F-F2A7-714F-A18B-50E99AD4DEAD}"/>
                </a:ext>
              </a:extLst>
            </p:cNvPr>
            <p:cNvSpPr txBox="1">
              <a:spLocks noChangeArrowheads="1"/>
            </p:cNvSpPr>
            <p:nvPr/>
          </p:nvSpPr>
          <p:spPr bwMode="auto">
            <a:xfrm>
              <a:off x="4001546" y="3484522"/>
              <a:ext cx="2377189" cy="523220"/>
            </a:xfrm>
            <a:prstGeom prst="rect">
              <a:avLst/>
            </a:prstGeom>
            <a:noFill/>
            <a:ln w="9525">
              <a:noFill/>
              <a:miter lim="800000"/>
              <a:headEnd/>
              <a:tailEnd/>
            </a:ln>
          </p:spPr>
          <p:txBody>
            <a:bodyPr wrap="square" rtlCol="0">
              <a:spAutoFit/>
            </a:bodyPr>
            <a:lstStyle/>
            <a:p>
              <a:pPr algn="ctr" rtl="0"/>
              <a:r>
                <a:rPr lang="pt-BR" sz="1400">
                  <a:ea typeface="Amazon Ember" panose="020B0603020204020204" pitchFamily="34" charset="0"/>
                  <a:cs typeface="Amazon Ember" panose="020B0603020204020204" pitchFamily="34" charset="0"/>
                </a:rPr>
                <a:t>Zona hospedada do</a:t>
              </a:r>
            </a:p>
            <a:p>
              <a:pPr algn="ctr" rtl="0"/>
              <a:r>
                <a:rPr lang="pt-BR" sz="1400">
                  <a:ea typeface="Amazon Ember" panose="020B0603020204020204" pitchFamily="34" charset="0"/>
                  <a:cs typeface="Amazon Ember" panose="020B0603020204020204" pitchFamily="34" charset="0"/>
                </a:rPr>
                <a:t>Route 53</a:t>
              </a:r>
            </a:p>
          </p:txBody>
        </p:sp>
        <p:pic>
          <p:nvPicPr>
            <p:cNvPr id="103" name="Graphic 102">
              <a:extLst>
                <a:ext uri="{FF2B5EF4-FFF2-40B4-BE49-F238E27FC236}">
                  <a16:creationId xmlns:a16="http://schemas.microsoft.com/office/drawing/2014/main" id="{D1CFDF87-4E98-B54E-B2EC-EB3B32A90203}"/>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4883573" y="2868764"/>
              <a:ext cx="601373" cy="601373"/>
            </a:xfrm>
            <a:prstGeom prst="rect">
              <a:avLst/>
            </a:prstGeom>
          </p:spPr>
        </p:pic>
        <p:cxnSp>
          <p:nvCxnSpPr>
            <p:cNvPr id="105" name="Straight Arrow Connector 104">
              <a:extLst>
                <a:ext uri="{FF2B5EF4-FFF2-40B4-BE49-F238E27FC236}">
                  <a16:creationId xmlns:a16="http://schemas.microsoft.com/office/drawing/2014/main" id="{AD0E44B5-1480-A34D-9FE0-9CCAC3405EFD}"/>
                </a:ext>
              </a:extLst>
            </p:cNvPr>
            <p:cNvCxnSpPr>
              <a:cxnSpLocks/>
            </p:cNvCxnSpPr>
            <p:nvPr/>
          </p:nvCxnSpPr>
          <p:spPr>
            <a:xfrm>
              <a:off x="3015629" y="4923937"/>
              <a:ext cx="9015" cy="200437"/>
            </a:xfrm>
            <a:prstGeom prst="straightConnector1">
              <a:avLst/>
            </a:prstGeom>
            <a:ln w="28575">
              <a:solidFill>
                <a:schemeClr val="bg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570A569C-53DC-BD42-B2AC-A945B4624623}"/>
                </a:ext>
              </a:extLst>
            </p:cNvPr>
            <p:cNvCxnSpPr>
              <a:cxnSpLocks/>
            </p:cNvCxnSpPr>
            <p:nvPr/>
          </p:nvCxnSpPr>
          <p:spPr>
            <a:xfrm flipH="1">
              <a:off x="7880684" y="4588997"/>
              <a:ext cx="3158" cy="550493"/>
            </a:xfrm>
            <a:prstGeom prst="straightConnector1">
              <a:avLst/>
            </a:prstGeom>
            <a:ln w="28575">
              <a:solidFill>
                <a:schemeClr val="bg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09" name="Rectangle 108">
              <a:extLst>
                <a:ext uri="{FF2B5EF4-FFF2-40B4-BE49-F238E27FC236}">
                  <a16:creationId xmlns:a16="http://schemas.microsoft.com/office/drawing/2014/main" id="{04AC4177-4C2C-3C48-9638-E30C213613D5}"/>
                </a:ext>
              </a:extLst>
            </p:cNvPr>
            <p:cNvSpPr/>
            <p:nvPr/>
          </p:nvSpPr>
          <p:spPr>
            <a:xfrm>
              <a:off x="1509287" y="1643282"/>
              <a:ext cx="2562866" cy="4651488"/>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endParaRPr lang="en-US" sz="1200" dirty="0">
                <a:solidFill>
                  <a:srgbClr val="5A6B86"/>
                </a:solidFill>
              </a:endParaRPr>
            </a:p>
          </p:txBody>
        </p:sp>
        <p:sp>
          <p:nvSpPr>
            <p:cNvPr id="110" name="TextBox 109">
              <a:extLst>
                <a:ext uri="{FF2B5EF4-FFF2-40B4-BE49-F238E27FC236}">
                  <a16:creationId xmlns:a16="http://schemas.microsoft.com/office/drawing/2014/main" id="{D3AF761B-257D-1748-ADF3-87945BD8E42B}"/>
                </a:ext>
              </a:extLst>
            </p:cNvPr>
            <p:cNvSpPr txBox="1"/>
            <p:nvPr/>
          </p:nvSpPr>
          <p:spPr>
            <a:xfrm>
              <a:off x="1482783" y="1684496"/>
              <a:ext cx="2666114" cy="276999"/>
            </a:xfrm>
            <a:prstGeom prst="rect">
              <a:avLst/>
            </a:prstGeom>
            <a:noFill/>
          </p:spPr>
          <p:txBody>
            <a:bodyPr wrap="none" rtlCol="0">
              <a:spAutoFit/>
            </a:bodyPr>
            <a:lstStyle/>
            <a:p>
              <a:pPr rtl="0"/>
              <a:r>
                <a:rPr lang="pt-BR" sz="1200">
                  <a:ea typeface="Amazon Ember Light" panose="020B0403020204020204" pitchFamily="34" charset="0"/>
                  <a:cs typeface="Amazon Ember Light" panose="020B0403020204020204" pitchFamily="34" charset="0"/>
                </a:rPr>
                <a:t>Nuvem on-premises </a:t>
              </a:r>
              <a:r>
                <a:rPr lang="pt-BR" sz="1200" i="1">
                  <a:ea typeface="Amazon Ember Light" panose="020B0403020204020204" pitchFamily="34" charset="0"/>
                  <a:cs typeface="Amazon Ember Light" panose="020B0403020204020204" pitchFamily="34" charset="0"/>
                </a:rPr>
                <a:t>ou</a:t>
              </a:r>
              <a:r>
                <a:rPr lang="pt-BR" sz="1200">
                  <a:ea typeface="Amazon Ember Light" panose="020B0403020204020204" pitchFamily="34" charset="0"/>
                  <a:cs typeface="Amazon Ember Light" panose="020B0403020204020204" pitchFamily="34" charset="0"/>
                </a:rPr>
                <a:t> Nuvem AWS </a:t>
              </a:r>
            </a:p>
          </p:txBody>
        </p:sp>
        <p:sp>
          <p:nvSpPr>
            <p:cNvPr id="46" name="Oval 45">
              <a:extLst>
                <a:ext uri="{FF2B5EF4-FFF2-40B4-BE49-F238E27FC236}">
                  <a16:creationId xmlns:a16="http://schemas.microsoft.com/office/drawing/2014/main" id="{72059F04-6414-C143-A690-1B6AFB23E414}"/>
                </a:ext>
              </a:extLst>
            </p:cNvPr>
            <p:cNvSpPr/>
            <p:nvPr/>
          </p:nvSpPr>
          <p:spPr>
            <a:xfrm>
              <a:off x="2326834" y="2493422"/>
              <a:ext cx="1426378" cy="142109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49" name="Straight Connector 48">
              <a:extLst>
                <a:ext uri="{FF2B5EF4-FFF2-40B4-BE49-F238E27FC236}">
                  <a16:creationId xmlns:a16="http://schemas.microsoft.com/office/drawing/2014/main" id="{24A84250-143B-E249-9893-58BF5DD7E89F}"/>
                </a:ext>
              </a:extLst>
            </p:cNvPr>
            <p:cNvCxnSpPr>
              <a:stCxn id="46" idx="1"/>
              <a:endCxn id="46" idx="5"/>
            </p:cNvCxnSpPr>
            <p:nvPr/>
          </p:nvCxnSpPr>
          <p:spPr>
            <a:xfrm>
              <a:off x="2535722" y="2701537"/>
              <a:ext cx="1008602" cy="100486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BD2F1E8-B871-A24C-A8B9-8C944D2AAD8E}"/>
                </a:ext>
              </a:extLst>
            </p:cNvPr>
            <p:cNvCxnSpPr>
              <a:cxnSpLocks/>
            </p:cNvCxnSpPr>
            <p:nvPr/>
          </p:nvCxnSpPr>
          <p:spPr>
            <a:xfrm>
              <a:off x="5613219" y="3172124"/>
              <a:ext cx="1294717" cy="0"/>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3740481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rtlCol="0"/>
          <a:lstStyle/>
          <a:p>
            <a:pPr rtl="0"/>
            <a:r>
              <a:rPr lang="pt-BR"/>
              <a:t>Objetivos do módulo</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419100" y="1528175"/>
            <a:ext cx="10439400" cy="4648788"/>
          </a:xfrm>
        </p:spPr>
        <p:txBody>
          <a:bodyPr rtlCol="0"/>
          <a:lstStyle/>
          <a:p>
            <a:pPr marL="0" indent="0" rtl="0">
              <a:buNone/>
            </a:pPr>
            <a:r>
              <a:rPr lang="pt-BR"/>
              <a:t>Ao final deste módulo, você deverá ser capaz de:</a:t>
            </a:r>
          </a:p>
          <a:p>
            <a:pPr rtl="0"/>
            <a:r>
              <a:rPr lang="pt-BR" sz="2400"/>
              <a:t>Identificar estratégias de planejamento para desastres</a:t>
            </a:r>
          </a:p>
          <a:p>
            <a:pPr rtl="0"/>
            <a:r>
              <a:rPr lang="pt-BR" sz="2400"/>
              <a:t>Definir objetivos de ponto de recuperação (RPO) e de tempo de recuperação (RTO)</a:t>
            </a:r>
          </a:p>
          <a:p>
            <a:pPr rtl="0"/>
            <a:r>
              <a:rPr lang="pt-BR" sz="2400"/>
              <a:t>Descrever quatro padrões comuns para backup e recuperação de desastres e como implementá-los</a:t>
            </a:r>
          </a:p>
          <a:p>
            <a:pPr rtl="0"/>
            <a:r>
              <a:rPr lang="pt-BR" sz="2400"/>
              <a:t>Usar o AWS Storage Gateway para soluções de backup de on-premises para a nuvem</a:t>
            </a:r>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Padrão da chama piloto: lista de verificação</a:t>
            </a:r>
          </a:p>
        </p:txBody>
      </p:sp>
      <p:sp>
        <p:nvSpPr>
          <p:cNvPr id="3" name="Content Placeholder 2"/>
          <p:cNvSpPr>
            <a:spLocks noGrp="1"/>
          </p:cNvSpPr>
          <p:nvPr>
            <p:ph idx="1"/>
          </p:nvPr>
        </p:nvSpPr>
        <p:spPr/>
        <p:txBody>
          <a:bodyPr rtlCol="0"/>
          <a:lstStyle/>
          <a:p>
            <a:pPr marL="0" indent="0" rtl="0">
              <a:buNone/>
            </a:pPr>
            <a:r>
              <a:rPr lang="pt-BR">
                <a:solidFill>
                  <a:schemeClr val="accent5"/>
                </a:solidFill>
                <a:latin typeface="Amazon Ember" panose="02000000000000000000" pitchFamily="2" charset="0"/>
                <a:ea typeface="Amazon Ember" panose="02000000000000000000" pitchFamily="2" charset="0"/>
              </a:rPr>
              <a:t>Fase de preparação</a:t>
            </a:r>
          </a:p>
          <a:p>
            <a:pPr rtl="0"/>
            <a:r>
              <a:rPr lang="pt-BR" sz="2000"/>
              <a:t>Configure as instâncias do EC2 para replicar ou espelhar os servidores</a:t>
            </a:r>
          </a:p>
          <a:p>
            <a:pPr rtl="0"/>
            <a:r>
              <a:rPr lang="pt-BR" sz="2000"/>
              <a:t>Disponibilize todos os pacotes de software personalizados de suporte na AWS</a:t>
            </a:r>
          </a:p>
          <a:p>
            <a:pPr rtl="0"/>
            <a:r>
              <a:rPr lang="pt-BR" sz="2000"/>
              <a:t>Crie e mantenha AMIs dos principais servidores onde for necessária uma recuperação rápida</a:t>
            </a:r>
          </a:p>
          <a:p>
            <a:pPr rtl="0"/>
            <a:r>
              <a:rPr lang="pt-BR" sz="2000"/>
              <a:t>Execute regularmente esses servidores, teste-os e aplique todas as atualizações de software e alterações de configuração.</a:t>
            </a:r>
          </a:p>
          <a:p>
            <a:pPr rtl="0"/>
            <a:r>
              <a:rPr lang="pt-BR" sz="2000"/>
              <a:t>Considere automatizar o provisionamento de recursos da AWS.</a:t>
            </a:r>
          </a:p>
        </p:txBody>
      </p:sp>
      <p:sp>
        <p:nvSpPr>
          <p:cNvPr id="6" name="Content Placeholder 5">
            <a:extLst>
              <a:ext uri="{FF2B5EF4-FFF2-40B4-BE49-F238E27FC236}">
                <a16:creationId xmlns:a16="http://schemas.microsoft.com/office/drawing/2014/main" id="{AE66CE59-EDC6-0C45-BBBA-780357DAA2AE}"/>
              </a:ext>
            </a:extLst>
          </p:cNvPr>
          <p:cNvSpPr>
            <a:spLocks noGrp="1"/>
          </p:cNvSpPr>
          <p:nvPr>
            <p:ph idx="13"/>
          </p:nvPr>
        </p:nvSpPr>
        <p:spPr/>
        <p:txBody>
          <a:bodyPr rtlCol="0"/>
          <a:lstStyle/>
          <a:p>
            <a:pPr marL="0" indent="0" rtl="0">
              <a:buNone/>
            </a:pPr>
            <a:r>
              <a:rPr lang="pt-BR">
                <a:solidFill>
                  <a:schemeClr val="accent5"/>
                </a:solidFill>
                <a:latin typeface="Amazon Ember" panose="02000000000000000000" pitchFamily="2" charset="0"/>
                <a:ea typeface="Amazon Ember" panose="02000000000000000000" pitchFamily="2" charset="0"/>
              </a:rPr>
              <a:t>Em caso de desastre	</a:t>
            </a:r>
          </a:p>
          <a:p>
            <a:pPr rtl="0"/>
            <a:r>
              <a:rPr lang="pt-BR" sz="2000"/>
              <a:t>Ative automaticamente os recursos no principal conjunto de dados replicado</a:t>
            </a:r>
          </a:p>
          <a:p>
            <a:pPr rtl="0"/>
            <a:r>
              <a:rPr lang="pt-BR" sz="2000"/>
              <a:t>Escale o sistema conforme necessário para lidar com o tráfego de produção atual</a:t>
            </a:r>
          </a:p>
          <a:p>
            <a:pPr rtl="0"/>
            <a:r>
              <a:rPr lang="pt-BR" sz="2000"/>
              <a:t>Alterne para o novo sistema</a:t>
            </a:r>
          </a:p>
          <a:p>
            <a:pPr lvl="1" rtl="0"/>
            <a:r>
              <a:rPr lang="pt-BR" sz="1800"/>
              <a:t>Ajuste os registros de DNS apontando-os para a AWS</a:t>
            </a:r>
            <a:endParaRPr lang="en-US" sz="1800" dirty="0"/>
          </a:p>
        </p:txBody>
      </p:sp>
    </p:spTree>
    <p:custDataLst>
      <p:tags r:id="rId1"/>
    </p:custDataLst>
    <p:extLst>
      <p:ext uri="{BB962C8B-B14F-4D97-AF65-F5344CB8AC3E}">
        <p14:creationId xmlns:p14="http://schemas.microsoft.com/office/powerpoint/2010/main" val="40422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11671-8C07-ED40-9D25-B7C96C678E50}"/>
              </a:ext>
            </a:extLst>
          </p:cNvPr>
          <p:cNvSpPr>
            <a:spLocks noGrp="1"/>
          </p:cNvSpPr>
          <p:nvPr>
            <p:ph type="title"/>
          </p:nvPr>
        </p:nvSpPr>
        <p:spPr>
          <a:xfrm>
            <a:off x="419100" y="365125"/>
            <a:ext cx="9330018" cy="474119"/>
          </a:xfrm>
        </p:spPr>
        <p:txBody>
          <a:bodyPr rtlCol="0"/>
          <a:lstStyle/>
          <a:p>
            <a:pPr rtl="0"/>
            <a:r>
              <a:rPr lang="pt-BR" sz="3600"/>
              <a:t>Padrão de espera passiva: fase de preparação</a:t>
            </a:r>
          </a:p>
        </p:txBody>
      </p:sp>
      <p:grpSp>
        <p:nvGrpSpPr>
          <p:cNvPr id="5" name="Group 4" descr="before disaster, route 53 routes traffic to web servers on-premises or in primary AWS Region. The primary DB is backed up to the AWS Cloud or secondary region where low capacity infrastructure is already running in an auto scaling group.">
            <a:extLst>
              <a:ext uri="{FF2B5EF4-FFF2-40B4-BE49-F238E27FC236}">
                <a16:creationId xmlns:a16="http://schemas.microsoft.com/office/drawing/2014/main" id="{C074E036-5FF4-4A45-B3E0-B89D85E47DC8}"/>
              </a:ext>
            </a:extLst>
          </p:cNvPr>
          <p:cNvGrpSpPr/>
          <p:nvPr/>
        </p:nvGrpSpPr>
        <p:grpSpPr>
          <a:xfrm>
            <a:off x="1482783" y="1375260"/>
            <a:ext cx="9667266" cy="4651488"/>
            <a:chOff x="1482783" y="1375260"/>
            <a:chExt cx="9667266" cy="4651488"/>
          </a:xfrm>
        </p:grpSpPr>
        <p:pic>
          <p:nvPicPr>
            <p:cNvPr id="45" name="Graphic 44">
              <a:extLst>
                <a:ext uri="{FF2B5EF4-FFF2-40B4-BE49-F238E27FC236}">
                  <a16:creationId xmlns:a16="http://schemas.microsoft.com/office/drawing/2014/main" id="{B88DF5F2-DC24-6F46-A5EF-3344B81E9E1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755653" y="3274159"/>
              <a:ext cx="1421097" cy="1397989"/>
            </a:xfrm>
            <a:prstGeom prst="rect">
              <a:avLst/>
            </a:prstGeom>
          </p:spPr>
        </p:pic>
        <p:sp>
          <p:nvSpPr>
            <p:cNvPr id="61" name="TextBox 60">
              <a:extLst>
                <a:ext uri="{FF2B5EF4-FFF2-40B4-BE49-F238E27FC236}">
                  <a16:creationId xmlns:a16="http://schemas.microsoft.com/office/drawing/2014/main" id="{1ECE17F1-FE35-E243-B58C-4AAB4AB20538}"/>
                </a:ext>
              </a:extLst>
            </p:cNvPr>
            <p:cNvSpPr txBox="1"/>
            <p:nvPr/>
          </p:nvSpPr>
          <p:spPr>
            <a:xfrm>
              <a:off x="6738056" y="2691100"/>
              <a:ext cx="1169728" cy="430887"/>
            </a:xfrm>
            <a:prstGeom prst="rect">
              <a:avLst/>
            </a:prstGeom>
            <a:noFill/>
          </p:spPr>
          <p:txBody>
            <a:bodyPr wrap="square" rtlCol="0">
              <a:spAutoFit/>
            </a:bodyPr>
            <a:lstStyle/>
            <a:p>
              <a:pPr algn="ctr" rtl="0"/>
              <a:r>
                <a:rPr lang="pt-BR" sz="1050">
                  <a:solidFill>
                    <a:schemeClr val="bg1"/>
                  </a:solidFill>
                  <a:ea typeface="Amazon Ember" panose="020B0603020204020204" pitchFamily="34" charset="0"/>
                  <a:cs typeface="Amazon Ember" panose="020B0603020204020204" pitchFamily="34" charset="0"/>
                </a:rPr>
                <a:t>Web </a:t>
              </a:r>
            </a:p>
            <a:p>
              <a:pPr algn="ctr" rtl="0"/>
              <a:r>
                <a:rPr lang="pt-BR" sz="1050">
                  <a:solidFill>
                    <a:schemeClr val="bg1"/>
                  </a:solidFill>
                  <a:ea typeface="Amazon Ember" panose="020B0603020204020204" pitchFamily="34" charset="0"/>
                  <a:cs typeface="Amazon Ember" panose="020B0603020204020204" pitchFamily="34" charset="0"/>
                </a:rPr>
                <a:t>de aplicativos</a:t>
              </a:r>
              <a:endParaRPr lang="en-US" sz="1050" dirty="0">
                <a:solidFill>
                  <a:schemeClr val="bg1"/>
                </a:solidFill>
                <a:ea typeface="Amazon Ember" panose="020B0603020204020204" pitchFamily="34" charset="0"/>
                <a:cs typeface="Amazon Ember" panose="020B0603020204020204" pitchFamily="34" charset="0"/>
              </a:endParaRPr>
            </a:p>
          </p:txBody>
        </p:sp>
        <p:sp>
          <p:nvSpPr>
            <p:cNvPr id="62" name="Right Brace 61">
              <a:extLst>
                <a:ext uri="{FF2B5EF4-FFF2-40B4-BE49-F238E27FC236}">
                  <a16:creationId xmlns:a16="http://schemas.microsoft.com/office/drawing/2014/main" id="{033A5011-7250-9F4E-955E-5856278F61E7}"/>
                </a:ext>
              </a:extLst>
            </p:cNvPr>
            <p:cNvSpPr/>
            <p:nvPr/>
          </p:nvSpPr>
          <p:spPr>
            <a:xfrm rot="10800000" flipH="1">
              <a:off x="8899067" y="2597956"/>
              <a:ext cx="647227" cy="1662085"/>
            </a:xfrm>
            <a:prstGeom prst="rightBrace">
              <a:avLst>
                <a:gd name="adj1" fmla="val 0"/>
                <a:gd name="adj2" fmla="val 50000"/>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sz="1050" dirty="0">
                <a:ea typeface="Amazon Ember" panose="020B0603020204020204" pitchFamily="34" charset="0"/>
                <a:cs typeface="Amazon Ember" panose="020B0603020204020204" pitchFamily="34" charset="0"/>
              </a:endParaRPr>
            </a:p>
          </p:txBody>
        </p:sp>
        <p:sp>
          <p:nvSpPr>
            <p:cNvPr id="63" name="TextBox 62">
              <a:extLst>
                <a:ext uri="{FF2B5EF4-FFF2-40B4-BE49-F238E27FC236}">
                  <a16:creationId xmlns:a16="http://schemas.microsoft.com/office/drawing/2014/main" id="{20E6B7EB-2040-D94F-9417-5F9E1DC35E1E}"/>
                </a:ext>
              </a:extLst>
            </p:cNvPr>
            <p:cNvSpPr txBox="1"/>
            <p:nvPr/>
          </p:nvSpPr>
          <p:spPr>
            <a:xfrm>
              <a:off x="9630806" y="3246274"/>
              <a:ext cx="1519243" cy="261610"/>
            </a:xfrm>
            <a:prstGeom prst="rect">
              <a:avLst/>
            </a:prstGeom>
            <a:noFill/>
          </p:spPr>
          <p:txBody>
            <a:bodyPr wrap="square" rtlCol="0">
              <a:spAutoFit/>
            </a:bodyPr>
            <a:lstStyle/>
            <a:p>
              <a:pPr rtl="0"/>
              <a:r>
                <a:rPr lang="pt-BR" sz="1100">
                  <a:solidFill>
                    <a:schemeClr val="accent6"/>
                  </a:solidFill>
                  <a:latin typeface="Amazon Ember" panose="02000000000000000000" pitchFamily="2" charset="0"/>
                  <a:ea typeface="Amazon Ember" panose="02000000000000000000" pitchFamily="2" charset="0"/>
                  <a:cs typeface="Amazon Ember" panose="020B0603020204020204" pitchFamily="34" charset="0"/>
                </a:rPr>
                <a:t>Baixa capacidade</a:t>
              </a:r>
              <a:endParaRPr lang="en-US" sz="1100" dirty="0">
                <a:solidFill>
                  <a:schemeClr val="accent6"/>
                </a:solidFill>
                <a:latin typeface="Amazon Ember" panose="02000000000000000000" pitchFamily="2" charset="0"/>
                <a:ea typeface="Amazon Ember" panose="02000000000000000000" pitchFamily="2" charset="0"/>
                <a:cs typeface="Amazon Ember" panose="020B0603020204020204" pitchFamily="34" charset="0"/>
              </a:endParaRPr>
            </a:p>
          </p:txBody>
        </p:sp>
        <p:sp>
          <p:nvSpPr>
            <p:cNvPr id="65" name="TextBox 10">
              <a:extLst>
                <a:ext uri="{FF2B5EF4-FFF2-40B4-BE49-F238E27FC236}">
                  <a16:creationId xmlns:a16="http://schemas.microsoft.com/office/drawing/2014/main" id="{30558704-C202-5340-B9AA-839724FE52B7}"/>
                </a:ext>
              </a:extLst>
            </p:cNvPr>
            <p:cNvSpPr txBox="1"/>
            <p:nvPr/>
          </p:nvSpPr>
          <p:spPr>
            <a:xfrm>
              <a:off x="4460678" y="1447716"/>
              <a:ext cx="1550277" cy="43088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sz="1100">
                  <a:ea typeface="Amazon Ember" panose="020B0603020204020204" pitchFamily="34" charset="0"/>
                  <a:cs typeface="Amazon Ember" panose="020B0603020204020204" pitchFamily="34" charset="0"/>
                </a:rPr>
                <a:t>Acesso do usuário ou do sistema</a:t>
              </a:r>
              <a:endParaRPr lang="en-US" sz="1100" dirty="0">
                <a:ea typeface="Amazon Ember" panose="020B0603020204020204" pitchFamily="34" charset="0"/>
                <a:cs typeface="Amazon Ember" panose="020B0603020204020204" pitchFamily="34" charset="0"/>
              </a:endParaRPr>
            </a:p>
          </p:txBody>
        </p:sp>
        <p:cxnSp>
          <p:nvCxnSpPr>
            <p:cNvPr id="66" name="Straight Arrow Connector 65">
              <a:extLst>
                <a:ext uri="{FF2B5EF4-FFF2-40B4-BE49-F238E27FC236}">
                  <a16:creationId xmlns:a16="http://schemas.microsoft.com/office/drawing/2014/main" id="{F0D113FD-3222-2F42-AD79-814015C178DF}"/>
                </a:ext>
              </a:extLst>
            </p:cNvPr>
            <p:cNvCxnSpPr/>
            <p:nvPr/>
          </p:nvCxnSpPr>
          <p:spPr>
            <a:xfrm flipH="1">
              <a:off x="5184260" y="2034028"/>
              <a:ext cx="3403" cy="559944"/>
            </a:xfrm>
            <a:prstGeom prst="straightConnector1">
              <a:avLst/>
            </a:prstGeom>
            <a:ln w="28575">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67" name="TextBox 38">
              <a:extLst>
                <a:ext uri="{FF2B5EF4-FFF2-40B4-BE49-F238E27FC236}">
                  <a16:creationId xmlns:a16="http://schemas.microsoft.com/office/drawing/2014/main" id="{765174D0-1829-CF49-9338-3A6E3659F786}"/>
                </a:ext>
              </a:extLst>
            </p:cNvPr>
            <p:cNvSpPr txBox="1">
              <a:spLocks noChangeArrowheads="1"/>
            </p:cNvSpPr>
            <p:nvPr/>
          </p:nvSpPr>
          <p:spPr bwMode="auto">
            <a:xfrm>
              <a:off x="4001546" y="3232733"/>
              <a:ext cx="2377189" cy="430887"/>
            </a:xfrm>
            <a:prstGeom prst="rect">
              <a:avLst/>
            </a:prstGeom>
            <a:noFill/>
            <a:ln w="9525">
              <a:noFill/>
              <a:miter lim="800000"/>
              <a:headEnd/>
              <a:tailEnd/>
            </a:ln>
          </p:spPr>
          <p:txBody>
            <a:bodyPr wrap="square" rtlCol="0">
              <a:spAutoFit/>
            </a:bodyPr>
            <a:lstStyle/>
            <a:p>
              <a:pPr algn="ctr" rtl="0"/>
              <a:r>
                <a:rPr lang="pt-BR" sz="1100">
                  <a:ea typeface="Amazon Ember" panose="020B0603020204020204" pitchFamily="34" charset="0"/>
                  <a:cs typeface="Amazon Ember" panose="020B0603020204020204" pitchFamily="34" charset="0"/>
                </a:rPr>
                <a:t>Zona hospedada do</a:t>
              </a:r>
            </a:p>
            <a:p>
              <a:pPr algn="ctr" rtl="0"/>
              <a:r>
                <a:rPr lang="pt-BR" sz="1100">
                  <a:ea typeface="Amazon Ember" panose="020B0603020204020204" pitchFamily="34" charset="0"/>
                  <a:cs typeface="Amazon Ember" panose="020B0603020204020204" pitchFamily="34" charset="0"/>
                </a:rPr>
                <a:t>Route 53</a:t>
              </a:r>
            </a:p>
          </p:txBody>
        </p:sp>
        <p:cxnSp>
          <p:nvCxnSpPr>
            <p:cNvPr id="70" name="Straight Connector 69">
              <a:extLst>
                <a:ext uri="{FF2B5EF4-FFF2-40B4-BE49-F238E27FC236}">
                  <a16:creationId xmlns:a16="http://schemas.microsoft.com/office/drawing/2014/main" id="{64161AB4-D06A-B044-9294-62CF5A48DCFD}"/>
                </a:ext>
              </a:extLst>
            </p:cNvPr>
            <p:cNvCxnSpPr>
              <a:cxnSpLocks/>
              <a:stCxn id="82" idx="3"/>
              <a:endCxn id="87" idx="1"/>
            </p:cNvCxnSpPr>
            <p:nvPr/>
          </p:nvCxnSpPr>
          <p:spPr>
            <a:xfrm>
              <a:off x="3309580" y="5192625"/>
              <a:ext cx="4187694" cy="15116"/>
            </a:xfrm>
            <a:prstGeom prst="line">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9CFE62C5-25D4-BB40-B3E1-A2015ACE2190}"/>
                </a:ext>
              </a:extLst>
            </p:cNvPr>
            <p:cNvSpPr txBox="1"/>
            <p:nvPr/>
          </p:nvSpPr>
          <p:spPr>
            <a:xfrm>
              <a:off x="4038336" y="5224156"/>
              <a:ext cx="2562866" cy="261610"/>
            </a:xfrm>
            <a:prstGeom prst="rect">
              <a:avLst/>
            </a:prstGeom>
            <a:noFill/>
          </p:spPr>
          <p:txBody>
            <a:bodyPr wrap="square" rtlCol="0">
              <a:spAutoFit/>
            </a:bodyPr>
            <a:lstStyle/>
            <a:p>
              <a:pPr algn="ctr" rtl="0"/>
              <a:r>
                <a:rPr lang="pt-BR" sz="1100">
                  <a:ea typeface="Amazon Ember Light" panose="020B0403020204020204" pitchFamily="34" charset="0"/>
                  <a:cs typeface="Amazon Ember Light" panose="020B0403020204020204" pitchFamily="34" charset="0"/>
                </a:rPr>
                <a:t>Replicação e espelhamento de dados</a:t>
              </a:r>
              <a:endParaRPr lang="en-US" sz="1100" dirty="0">
                <a:ea typeface="Amazon Ember Light" panose="020B0403020204020204" pitchFamily="34" charset="0"/>
                <a:cs typeface="Amazon Ember Light" panose="020B0403020204020204" pitchFamily="34" charset="0"/>
              </a:endParaRPr>
            </a:p>
          </p:txBody>
        </p:sp>
        <p:sp>
          <p:nvSpPr>
            <p:cNvPr id="77" name="Rectangle 76">
              <a:extLst>
                <a:ext uri="{FF2B5EF4-FFF2-40B4-BE49-F238E27FC236}">
                  <a16:creationId xmlns:a16="http://schemas.microsoft.com/office/drawing/2014/main" id="{CB2483D7-2E77-E445-AAA2-BFC1EB36E93B}"/>
                </a:ext>
              </a:extLst>
            </p:cNvPr>
            <p:cNvSpPr/>
            <p:nvPr/>
          </p:nvSpPr>
          <p:spPr>
            <a:xfrm>
              <a:off x="6565395" y="1375260"/>
              <a:ext cx="2834800" cy="46514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100">
                  <a:solidFill>
                    <a:sysClr val="windowText" lastClr="000000"/>
                  </a:solidFill>
                </a:rPr>
                <a:t>Nuvem AWS</a:t>
              </a:r>
            </a:p>
          </p:txBody>
        </p:sp>
        <p:pic>
          <p:nvPicPr>
            <p:cNvPr id="78" name="Graphic 77">
              <a:extLst>
                <a:ext uri="{FF2B5EF4-FFF2-40B4-BE49-F238E27FC236}">
                  <a16:creationId xmlns:a16="http://schemas.microsoft.com/office/drawing/2014/main" id="{D9796728-8682-7C46-8104-C29A5CAF4206}"/>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577736" y="1392956"/>
              <a:ext cx="330200" cy="330200"/>
            </a:xfrm>
            <a:prstGeom prst="rect">
              <a:avLst/>
            </a:prstGeom>
          </p:spPr>
        </p:pic>
        <p:pic>
          <p:nvPicPr>
            <p:cNvPr id="79" name="Graphic 78">
              <a:extLst>
                <a:ext uri="{FF2B5EF4-FFF2-40B4-BE49-F238E27FC236}">
                  <a16:creationId xmlns:a16="http://schemas.microsoft.com/office/drawing/2014/main" id="{A5B71343-121A-B045-A7C6-8337FB4044CE}"/>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648147" y="2666396"/>
              <a:ext cx="469900" cy="469900"/>
            </a:xfrm>
            <a:prstGeom prst="rect">
              <a:avLst/>
            </a:prstGeom>
          </p:spPr>
        </p:pic>
        <p:sp>
          <p:nvSpPr>
            <p:cNvPr id="80" name="TextBox 79">
              <a:extLst>
                <a:ext uri="{FF2B5EF4-FFF2-40B4-BE49-F238E27FC236}">
                  <a16:creationId xmlns:a16="http://schemas.microsoft.com/office/drawing/2014/main" id="{5C6FFF26-AE3E-034B-AE6A-398EFD38BC84}"/>
                </a:ext>
              </a:extLst>
            </p:cNvPr>
            <p:cNvSpPr txBox="1"/>
            <p:nvPr/>
          </p:nvSpPr>
          <p:spPr>
            <a:xfrm>
              <a:off x="7225248" y="3105114"/>
              <a:ext cx="1315698" cy="261610"/>
            </a:xfrm>
            <a:prstGeom prst="rect">
              <a:avLst/>
            </a:prstGeom>
            <a:noFill/>
          </p:spPr>
          <p:txBody>
            <a:bodyPr wrap="square" rtlCol="0">
              <a:spAutoFit/>
            </a:bodyPr>
            <a:lstStyle/>
            <a:p>
              <a:pPr algn="ctr" rtl="0"/>
              <a:r>
                <a:rPr lang="pt-BR" sz="1100"/>
                <a:t>Servidor Web</a:t>
              </a:r>
            </a:p>
          </p:txBody>
        </p:sp>
        <p:pic>
          <p:nvPicPr>
            <p:cNvPr id="82" name="Graphic 81">
              <a:extLst>
                <a:ext uri="{FF2B5EF4-FFF2-40B4-BE49-F238E27FC236}">
                  <a16:creationId xmlns:a16="http://schemas.microsoft.com/office/drawing/2014/main" id="{7C8AA55C-A00C-8E49-BCCD-75ED3AC43CA2}"/>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669500" y="4872585"/>
              <a:ext cx="640080" cy="640080"/>
            </a:xfrm>
            <a:prstGeom prst="rect">
              <a:avLst/>
            </a:prstGeom>
          </p:spPr>
        </p:pic>
        <p:sp>
          <p:nvSpPr>
            <p:cNvPr id="83" name="Rectangle 82">
              <a:extLst>
                <a:ext uri="{FF2B5EF4-FFF2-40B4-BE49-F238E27FC236}">
                  <a16:creationId xmlns:a16="http://schemas.microsoft.com/office/drawing/2014/main" id="{767595FD-585D-B941-8EF3-5187E8133CB3}"/>
                </a:ext>
              </a:extLst>
            </p:cNvPr>
            <p:cNvSpPr/>
            <p:nvPr/>
          </p:nvSpPr>
          <p:spPr>
            <a:xfrm>
              <a:off x="2699828" y="4941775"/>
              <a:ext cx="344248"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200" dirty="0"/>
            </a:p>
          </p:txBody>
        </p:sp>
        <p:sp>
          <p:nvSpPr>
            <p:cNvPr id="84" name="Rectangle 83">
              <a:extLst>
                <a:ext uri="{FF2B5EF4-FFF2-40B4-BE49-F238E27FC236}">
                  <a16:creationId xmlns:a16="http://schemas.microsoft.com/office/drawing/2014/main" id="{C5E36F65-696D-764A-9A24-E373BB79D29B}"/>
                </a:ext>
              </a:extLst>
            </p:cNvPr>
            <p:cNvSpPr/>
            <p:nvPr/>
          </p:nvSpPr>
          <p:spPr>
            <a:xfrm>
              <a:off x="2749957" y="4944958"/>
              <a:ext cx="457816" cy="189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200" dirty="0"/>
            </a:p>
          </p:txBody>
        </p:sp>
        <p:sp>
          <p:nvSpPr>
            <p:cNvPr id="85" name="TextBox 84">
              <a:extLst>
                <a:ext uri="{FF2B5EF4-FFF2-40B4-BE49-F238E27FC236}">
                  <a16:creationId xmlns:a16="http://schemas.microsoft.com/office/drawing/2014/main" id="{1FBC0064-4E51-B641-8D66-BA36485A3B96}"/>
                </a:ext>
              </a:extLst>
            </p:cNvPr>
            <p:cNvSpPr txBox="1"/>
            <p:nvPr/>
          </p:nvSpPr>
          <p:spPr>
            <a:xfrm>
              <a:off x="2286828" y="5565049"/>
              <a:ext cx="1340542" cy="261610"/>
            </a:xfrm>
            <a:prstGeom prst="rect">
              <a:avLst/>
            </a:prstGeom>
            <a:noFill/>
          </p:spPr>
          <p:txBody>
            <a:bodyPr wrap="square" rtlCol="0">
              <a:spAutoFit/>
            </a:bodyPr>
            <a:lstStyle/>
            <a:p>
              <a:pPr rtl="0"/>
              <a:r>
                <a:rPr lang="pt-BR" sz="1100">
                  <a:ea typeface="Amazon Ember" panose="020B0603020204020204" pitchFamily="34" charset="0"/>
                  <a:cs typeface="Amazon Ember" panose="020B0603020204020204" pitchFamily="34" charset="0"/>
                </a:rPr>
                <a:t>BD primário</a:t>
              </a:r>
            </a:p>
          </p:txBody>
        </p:sp>
        <p:grpSp>
          <p:nvGrpSpPr>
            <p:cNvPr id="86" name="Group 85">
              <a:extLst>
                <a:ext uri="{FF2B5EF4-FFF2-40B4-BE49-F238E27FC236}">
                  <a16:creationId xmlns:a16="http://schemas.microsoft.com/office/drawing/2014/main" id="{ADC61E40-C14A-5442-B053-1D7A50F63890}"/>
                </a:ext>
              </a:extLst>
            </p:cNvPr>
            <p:cNvGrpSpPr/>
            <p:nvPr/>
          </p:nvGrpSpPr>
          <p:grpSpPr>
            <a:xfrm>
              <a:off x="7497274" y="4887701"/>
              <a:ext cx="648831" cy="640080"/>
              <a:chOff x="6882704" y="4631420"/>
              <a:chExt cx="907408" cy="907408"/>
            </a:xfrm>
          </p:grpSpPr>
          <p:pic>
            <p:nvPicPr>
              <p:cNvPr id="87" name="Graphic 86">
                <a:extLst>
                  <a:ext uri="{FF2B5EF4-FFF2-40B4-BE49-F238E27FC236}">
                    <a16:creationId xmlns:a16="http://schemas.microsoft.com/office/drawing/2014/main" id="{843E0D63-18C7-9743-B4EC-87F6DF40844B}"/>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882704" y="4631420"/>
                <a:ext cx="907408" cy="907408"/>
              </a:xfrm>
              <a:prstGeom prst="rect">
                <a:avLst/>
              </a:prstGeom>
            </p:spPr>
          </p:pic>
          <p:sp>
            <p:nvSpPr>
              <p:cNvPr id="88" name="Rectangle 87">
                <a:extLst>
                  <a:ext uri="{FF2B5EF4-FFF2-40B4-BE49-F238E27FC236}">
                    <a16:creationId xmlns:a16="http://schemas.microsoft.com/office/drawing/2014/main" id="{6DF829BC-1C2A-3A4A-8A90-E4FF113099F3}"/>
                  </a:ext>
                </a:extLst>
              </p:cNvPr>
              <p:cNvSpPr/>
              <p:nvPr/>
            </p:nvSpPr>
            <p:spPr>
              <a:xfrm>
                <a:off x="6976788" y="4714882"/>
                <a:ext cx="457816"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200" dirty="0"/>
              </a:p>
            </p:txBody>
          </p:sp>
        </p:grpSp>
        <p:sp>
          <p:nvSpPr>
            <p:cNvPr id="89" name="Rectangle 88">
              <a:extLst>
                <a:ext uri="{FF2B5EF4-FFF2-40B4-BE49-F238E27FC236}">
                  <a16:creationId xmlns:a16="http://schemas.microsoft.com/office/drawing/2014/main" id="{CACBAF4C-2B47-E840-AED2-ADCD29F9CC97}"/>
                </a:ext>
              </a:extLst>
            </p:cNvPr>
            <p:cNvSpPr/>
            <p:nvPr/>
          </p:nvSpPr>
          <p:spPr>
            <a:xfrm>
              <a:off x="7614087" y="4934712"/>
              <a:ext cx="457816" cy="193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200" dirty="0"/>
            </a:p>
          </p:txBody>
        </p:sp>
        <p:sp>
          <p:nvSpPr>
            <p:cNvPr id="90" name="TextBox 89">
              <a:extLst>
                <a:ext uri="{FF2B5EF4-FFF2-40B4-BE49-F238E27FC236}">
                  <a16:creationId xmlns:a16="http://schemas.microsoft.com/office/drawing/2014/main" id="{17C13EDB-5F56-A641-BB1D-527EE98E7CD2}"/>
                </a:ext>
              </a:extLst>
            </p:cNvPr>
            <p:cNvSpPr txBox="1"/>
            <p:nvPr/>
          </p:nvSpPr>
          <p:spPr>
            <a:xfrm>
              <a:off x="7127213" y="5504812"/>
              <a:ext cx="1568661" cy="261610"/>
            </a:xfrm>
            <a:prstGeom prst="rect">
              <a:avLst/>
            </a:prstGeom>
            <a:noFill/>
          </p:spPr>
          <p:txBody>
            <a:bodyPr wrap="square" rtlCol="0">
              <a:spAutoFit/>
            </a:bodyPr>
            <a:lstStyle/>
            <a:p>
              <a:pPr rtl="0"/>
              <a:r>
                <a:rPr lang="pt-BR" sz="1100">
                  <a:ea typeface="Amazon Ember" panose="020B0603020204020204" pitchFamily="34" charset="0"/>
                  <a:cs typeface="Amazon Ember" panose="020B0603020204020204" pitchFamily="34" charset="0"/>
                </a:rPr>
                <a:t>BD secundário</a:t>
              </a:r>
            </a:p>
          </p:txBody>
        </p:sp>
        <p:pic>
          <p:nvPicPr>
            <p:cNvPr id="91" name="Graphic 90">
              <a:extLst>
                <a:ext uri="{FF2B5EF4-FFF2-40B4-BE49-F238E27FC236}">
                  <a16:creationId xmlns:a16="http://schemas.microsoft.com/office/drawing/2014/main" id="{1C984601-BDB0-994D-BE00-75B042384971}"/>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4883573" y="2616975"/>
              <a:ext cx="601373" cy="601373"/>
            </a:xfrm>
            <a:prstGeom prst="rect">
              <a:avLst/>
            </a:prstGeom>
          </p:spPr>
        </p:pic>
        <p:pic>
          <p:nvPicPr>
            <p:cNvPr id="92" name="Graphic 91">
              <a:extLst>
                <a:ext uri="{FF2B5EF4-FFF2-40B4-BE49-F238E27FC236}">
                  <a16:creationId xmlns:a16="http://schemas.microsoft.com/office/drawing/2014/main" id="{A4EE7D41-2875-0D4D-990B-568CA6ADFF1D}"/>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756935" y="1856207"/>
              <a:ext cx="1421097" cy="1421097"/>
            </a:xfrm>
            <a:prstGeom prst="rect">
              <a:avLst/>
            </a:prstGeom>
          </p:spPr>
        </p:pic>
        <p:sp>
          <p:nvSpPr>
            <p:cNvPr id="93" name="TextBox 92">
              <a:extLst>
                <a:ext uri="{FF2B5EF4-FFF2-40B4-BE49-F238E27FC236}">
                  <a16:creationId xmlns:a16="http://schemas.microsoft.com/office/drawing/2014/main" id="{3B8EE957-382B-694B-BB46-2639E1AC4CC5}"/>
                </a:ext>
              </a:extLst>
            </p:cNvPr>
            <p:cNvSpPr txBox="1"/>
            <p:nvPr/>
          </p:nvSpPr>
          <p:spPr>
            <a:xfrm>
              <a:off x="2049634" y="2572787"/>
              <a:ext cx="829073" cy="600164"/>
            </a:xfrm>
            <a:prstGeom prst="rect">
              <a:avLst/>
            </a:prstGeom>
            <a:noFill/>
          </p:spPr>
          <p:txBody>
            <a:bodyPr wrap="none" rtlCol="0">
              <a:spAutoFit/>
            </a:bodyPr>
            <a:lstStyle/>
            <a:p>
              <a:pPr algn="ctr" rtl="0"/>
              <a:r>
                <a:rPr lang="pt-BR" sz="1100">
                  <a:ea typeface="Amazon Ember Light" panose="020B0403020204020204" pitchFamily="34" charset="0"/>
                  <a:cs typeface="Amazon Ember Light" panose="020B0403020204020204" pitchFamily="34" charset="0"/>
                </a:rPr>
                <a:t>Servidor </a:t>
              </a:r>
            </a:p>
            <a:p>
              <a:pPr algn="ctr" rtl="0"/>
              <a:r>
                <a:rPr lang="pt-BR" sz="1100">
                  <a:ea typeface="Amazon Ember Light" panose="020B0403020204020204" pitchFamily="34" charset="0"/>
                  <a:cs typeface="Amazon Ember Light" panose="020B0403020204020204" pitchFamily="34" charset="0"/>
                </a:rPr>
                <a:t>de </a:t>
              </a:r>
              <a:r>
                <a:rPr lang="pt-BR" sz="1100" smtClean="0">
                  <a:ea typeface="Amazon Ember Light" panose="020B0403020204020204" pitchFamily="34" charset="0"/>
                  <a:cs typeface="Amazon Ember Light" panose="020B0403020204020204" pitchFamily="34" charset="0"/>
                </a:rPr>
                <a:t/>
              </a:r>
              <a:br>
                <a:rPr lang="pt-BR" sz="1100" smtClean="0">
                  <a:ea typeface="Amazon Ember Light" panose="020B0403020204020204" pitchFamily="34" charset="0"/>
                  <a:cs typeface="Amazon Ember Light" panose="020B0403020204020204" pitchFamily="34" charset="0"/>
                </a:rPr>
              </a:br>
              <a:r>
                <a:rPr lang="pt-BR" sz="1100" smtClean="0">
                  <a:ea typeface="Amazon Ember Light" panose="020B0403020204020204" pitchFamily="34" charset="0"/>
                  <a:cs typeface="Amazon Ember Light" panose="020B0403020204020204" pitchFamily="34" charset="0"/>
                </a:rPr>
                <a:t>aplicativos</a:t>
              </a:r>
              <a:endParaRPr lang="pt-BR" sz="1100">
                <a:ea typeface="Amazon Ember Light" panose="020B0403020204020204" pitchFamily="34" charset="0"/>
                <a:cs typeface="Amazon Ember Light" panose="020B0403020204020204" pitchFamily="34" charset="0"/>
              </a:endParaRPr>
            </a:p>
          </p:txBody>
        </p:sp>
        <p:pic>
          <p:nvPicPr>
            <p:cNvPr id="95" name="Graphic 94">
              <a:extLst>
                <a:ext uri="{FF2B5EF4-FFF2-40B4-BE49-F238E27FC236}">
                  <a16:creationId xmlns:a16="http://schemas.microsoft.com/office/drawing/2014/main" id="{DB427E0C-1333-9D4D-88FB-ACA29772F2D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734271" y="1844047"/>
              <a:ext cx="1421097" cy="1421097"/>
            </a:xfrm>
            <a:prstGeom prst="rect">
              <a:avLst/>
            </a:prstGeom>
          </p:spPr>
        </p:pic>
        <p:sp>
          <p:nvSpPr>
            <p:cNvPr id="96" name="TextBox 95">
              <a:extLst>
                <a:ext uri="{FF2B5EF4-FFF2-40B4-BE49-F238E27FC236}">
                  <a16:creationId xmlns:a16="http://schemas.microsoft.com/office/drawing/2014/main" id="{3E3F8EBA-87E0-C647-8C90-F15FB5234AB4}"/>
                </a:ext>
              </a:extLst>
            </p:cNvPr>
            <p:cNvSpPr txBox="1"/>
            <p:nvPr/>
          </p:nvSpPr>
          <p:spPr>
            <a:xfrm>
              <a:off x="3026970" y="2560627"/>
              <a:ext cx="829073" cy="600164"/>
            </a:xfrm>
            <a:prstGeom prst="rect">
              <a:avLst/>
            </a:prstGeom>
            <a:noFill/>
          </p:spPr>
          <p:txBody>
            <a:bodyPr wrap="none" rtlCol="0">
              <a:spAutoFit/>
            </a:bodyPr>
            <a:lstStyle/>
            <a:p>
              <a:pPr algn="ctr" rtl="0"/>
              <a:r>
                <a:rPr lang="pt-BR" sz="1100">
                  <a:ea typeface="Amazon Ember Light" panose="020B0403020204020204" pitchFamily="34" charset="0"/>
                  <a:cs typeface="Amazon Ember Light" panose="020B0403020204020204" pitchFamily="34" charset="0"/>
                </a:rPr>
                <a:t>Servidor </a:t>
              </a:r>
            </a:p>
            <a:p>
              <a:pPr algn="ctr" rtl="0"/>
              <a:r>
                <a:rPr lang="pt-BR" sz="1100">
                  <a:ea typeface="Amazon Ember Light" panose="020B0403020204020204" pitchFamily="34" charset="0"/>
                  <a:cs typeface="Amazon Ember Light" panose="020B0403020204020204" pitchFamily="34" charset="0"/>
                </a:rPr>
                <a:t>de </a:t>
              </a:r>
              <a:r>
                <a:rPr lang="pt-BR" sz="1100" smtClean="0">
                  <a:ea typeface="Amazon Ember Light" panose="020B0403020204020204" pitchFamily="34" charset="0"/>
                  <a:cs typeface="Amazon Ember Light" panose="020B0403020204020204" pitchFamily="34" charset="0"/>
                </a:rPr>
                <a:t/>
              </a:r>
              <a:br>
                <a:rPr lang="pt-BR" sz="1100" smtClean="0">
                  <a:ea typeface="Amazon Ember Light" panose="020B0403020204020204" pitchFamily="34" charset="0"/>
                  <a:cs typeface="Amazon Ember Light" panose="020B0403020204020204" pitchFamily="34" charset="0"/>
                </a:rPr>
              </a:br>
              <a:r>
                <a:rPr lang="pt-BR" sz="1100" smtClean="0">
                  <a:ea typeface="Amazon Ember Light" panose="020B0403020204020204" pitchFamily="34" charset="0"/>
                  <a:cs typeface="Amazon Ember Light" panose="020B0403020204020204" pitchFamily="34" charset="0"/>
                </a:rPr>
                <a:t>aplicativos</a:t>
              </a:r>
              <a:endParaRPr lang="pt-BR" sz="1100">
                <a:ea typeface="Amazon Ember Light" panose="020B0403020204020204" pitchFamily="34" charset="0"/>
                <a:cs typeface="Amazon Ember Light" panose="020B0403020204020204" pitchFamily="34" charset="0"/>
              </a:endParaRPr>
            </a:p>
          </p:txBody>
        </p:sp>
        <p:pic>
          <p:nvPicPr>
            <p:cNvPr id="98" name="Graphic 97">
              <a:extLst>
                <a:ext uri="{FF2B5EF4-FFF2-40B4-BE49-F238E27FC236}">
                  <a16:creationId xmlns:a16="http://schemas.microsoft.com/office/drawing/2014/main" id="{66D3F915-E949-F24B-852C-5A30520053E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780634" y="3262606"/>
              <a:ext cx="1421097" cy="1421097"/>
            </a:xfrm>
            <a:prstGeom prst="rect">
              <a:avLst/>
            </a:prstGeom>
          </p:spPr>
        </p:pic>
        <p:sp>
          <p:nvSpPr>
            <p:cNvPr id="99" name="TextBox 98">
              <a:extLst>
                <a:ext uri="{FF2B5EF4-FFF2-40B4-BE49-F238E27FC236}">
                  <a16:creationId xmlns:a16="http://schemas.microsoft.com/office/drawing/2014/main" id="{66FFDEA7-09FC-134F-93C5-C3CF6A481A0A}"/>
                </a:ext>
              </a:extLst>
            </p:cNvPr>
            <p:cNvSpPr txBox="1"/>
            <p:nvPr/>
          </p:nvSpPr>
          <p:spPr>
            <a:xfrm>
              <a:off x="2083843" y="3979186"/>
              <a:ext cx="829073" cy="600164"/>
            </a:xfrm>
            <a:prstGeom prst="rect">
              <a:avLst/>
            </a:prstGeom>
            <a:noFill/>
          </p:spPr>
          <p:txBody>
            <a:bodyPr wrap="none" rtlCol="0">
              <a:spAutoFit/>
            </a:bodyPr>
            <a:lstStyle/>
            <a:p>
              <a:pPr algn="ctr" rtl="0"/>
              <a:r>
                <a:rPr lang="pt-BR" sz="1100">
                  <a:ea typeface="Amazon Ember Light" panose="020B0403020204020204" pitchFamily="34" charset="0"/>
                  <a:cs typeface="Amazon Ember Light" panose="020B0403020204020204" pitchFamily="34" charset="0"/>
                </a:rPr>
                <a:t>Servidor </a:t>
              </a:r>
            </a:p>
            <a:p>
              <a:pPr algn="ctr" rtl="0"/>
              <a:r>
                <a:rPr lang="pt-BR" sz="1100">
                  <a:ea typeface="Amazon Ember Light" panose="020B0403020204020204" pitchFamily="34" charset="0"/>
                  <a:cs typeface="Amazon Ember Light" panose="020B0403020204020204" pitchFamily="34" charset="0"/>
                </a:rPr>
                <a:t>de </a:t>
              </a:r>
              <a:r>
                <a:rPr lang="pt-BR" sz="1100" smtClean="0">
                  <a:ea typeface="Amazon Ember Light" panose="020B0403020204020204" pitchFamily="34" charset="0"/>
                  <a:cs typeface="Amazon Ember Light" panose="020B0403020204020204" pitchFamily="34" charset="0"/>
                </a:rPr>
                <a:t/>
              </a:r>
              <a:br>
                <a:rPr lang="pt-BR" sz="1100" smtClean="0">
                  <a:ea typeface="Amazon Ember Light" panose="020B0403020204020204" pitchFamily="34" charset="0"/>
                  <a:cs typeface="Amazon Ember Light" panose="020B0403020204020204" pitchFamily="34" charset="0"/>
                </a:rPr>
              </a:br>
              <a:r>
                <a:rPr lang="pt-BR" sz="1100" smtClean="0">
                  <a:ea typeface="Amazon Ember Light" panose="020B0403020204020204" pitchFamily="34" charset="0"/>
                  <a:cs typeface="Amazon Ember Light" panose="020B0403020204020204" pitchFamily="34" charset="0"/>
                </a:rPr>
                <a:t>aplicativos</a:t>
              </a:r>
              <a:endParaRPr lang="pt-BR" sz="1100">
                <a:ea typeface="Amazon Ember Light" panose="020B0403020204020204" pitchFamily="34" charset="0"/>
                <a:cs typeface="Amazon Ember Light" panose="020B0403020204020204" pitchFamily="34" charset="0"/>
              </a:endParaRPr>
            </a:p>
          </p:txBody>
        </p:sp>
        <p:sp>
          <p:nvSpPr>
            <p:cNvPr id="100" name="TextBox 99">
              <a:extLst>
                <a:ext uri="{FF2B5EF4-FFF2-40B4-BE49-F238E27FC236}">
                  <a16:creationId xmlns:a16="http://schemas.microsoft.com/office/drawing/2014/main" id="{09B1FCDE-7784-664B-9BBD-8A863CB97524}"/>
                </a:ext>
              </a:extLst>
            </p:cNvPr>
            <p:cNvSpPr txBox="1"/>
            <p:nvPr/>
          </p:nvSpPr>
          <p:spPr>
            <a:xfrm>
              <a:off x="3033316" y="3993209"/>
              <a:ext cx="862860" cy="600164"/>
            </a:xfrm>
            <a:prstGeom prst="rect">
              <a:avLst/>
            </a:prstGeom>
            <a:noFill/>
          </p:spPr>
          <p:txBody>
            <a:bodyPr wrap="square" rtlCol="0">
              <a:spAutoFit/>
            </a:bodyPr>
            <a:lstStyle/>
            <a:p>
              <a:pPr algn="ctr" rtl="0"/>
              <a:r>
                <a:rPr lang="pt-BR" sz="1100">
                  <a:ea typeface="Amazon Ember Light" panose="020B0403020204020204" pitchFamily="34" charset="0"/>
                  <a:cs typeface="Amazon Ember Light" panose="020B0403020204020204" pitchFamily="34" charset="0"/>
                </a:rPr>
                <a:t>Servidor </a:t>
              </a:r>
            </a:p>
            <a:p>
              <a:pPr algn="ctr" rtl="0"/>
              <a:r>
                <a:rPr lang="pt-BR" sz="1100">
                  <a:ea typeface="Amazon Ember Light" panose="020B0403020204020204" pitchFamily="34" charset="0"/>
                  <a:cs typeface="Amazon Ember Light" panose="020B0403020204020204" pitchFamily="34" charset="0"/>
                </a:rPr>
                <a:t>de aplicativos</a:t>
              </a:r>
            </a:p>
          </p:txBody>
        </p:sp>
        <p:sp>
          <p:nvSpPr>
            <p:cNvPr id="103" name="Rectangle 102">
              <a:extLst>
                <a:ext uri="{FF2B5EF4-FFF2-40B4-BE49-F238E27FC236}">
                  <a16:creationId xmlns:a16="http://schemas.microsoft.com/office/drawing/2014/main" id="{5F39D96B-D697-E945-8DAB-3F332287F0A1}"/>
                </a:ext>
              </a:extLst>
            </p:cNvPr>
            <p:cNvSpPr/>
            <p:nvPr/>
          </p:nvSpPr>
          <p:spPr>
            <a:xfrm>
              <a:off x="6937698" y="2350424"/>
              <a:ext cx="1868473" cy="101977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000" dirty="0">
                <a:solidFill>
                  <a:srgbClr val="D86613"/>
                </a:solidFill>
              </a:endParaRPr>
            </a:p>
          </p:txBody>
        </p:sp>
        <p:pic>
          <p:nvPicPr>
            <p:cNvPr id="104" name="Graphic 103">
              <a:extLst>
                <a:ext uri="{FF2B5EF4-FFF2-40B4-BE49-F238E27FC236}">
                  <a16:creationId xmlns:a16="http://schemas.microsoft.com/office/drawing/2014/main" id="{59F8395D-DCB2-374C-ACE8-F8AA938D82AF}"/>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7687531" y="2208851"/>
              <a:ext cx="330200" cy="330200"/>
            </a:xfrm>
            <a:prstGeom prst="rect">
              <a:avLst/>
            </a:prstGeom>
          </p:spPr>
        </p:pic>
        <p:sp>
          <p:nvSpPr>
            <p:cNvPr id="105" name="TextBox 104">
              <a:extLst>
                <a:ext uri="{FF2B5EF4-FFF2-40B4-BE49-F238E27FC236}">
                  <a16:creationId xmlns:a16="http://schemas.microsoft.com/office/drawing/2014/main" id="{CD394D15-A137-104B-9703-488D33E65AF6}"/>
                </a:ext>
              </a:extLst>
            </p:cNvPr>
            <p:cNvSpPr txBox="1"/>
            <p:nvPr/>
          </p:nvSpPr>
          <p:spPr>
            <a:xfrm>
              <a:off x="8032263" y="2038784"/>
              <a:ext cx="2132522" cy="430887"/>
            </a:xfrm>
            <a:prstGeom prst="rect">
              <a:avLst/>
            </a:prstGeom>
            <a:noFill/>
          </p:spPr>
          <p:txBody>
            <a:bodyPr wrap="square" rtlCol="0">
              <a:spAutoFit/>
            </a:bodyPr>
            <a:lstStyle/>
            <a:p>
              <a:pPr rtl="0"/>
              <a:r>
                <a:rPr lang="pt-BR" sz="1100"/>
                <a:t>Grupo de </a:t>
              </a:r>
            </a:p>
            <a:p>
              <a:pPr rtl="0"/>
              <a:r>
                <a:rPr lang="pt-BR" sz="1100"/>
                <a:t>Auto Scaling</a:t>
              </a:r>
            </a:p>
          </p:txBody>
        </p:sp>
        <p:sp>
          <p:nvSpPr>
            <p:cNvPr id="106" name="TextBox 105">
              <a:extLst>
                <a:ext uri="{FF2B5EF4-FFF2-40B4-BE49-F238E27FC236}">
                  <a16:creationId xmlns:a16="http://schemas.microsoft.com/office/drawing/2014/main" id="{BADD3236-F3B2-5A47-8AC9-CA1652B9350D}"/>
                </a:ext>
              </a:extLst>
            </p:cNvPr>
            <p:cNvSpPr txBox="1"/>
            <p:nvPr/>
          </p:nvSpPr>
          <p:spPr>
            <a:xfrm>
              <a:off x="6738056" y="3562787"/>
              <a:ext cx="1169728" cy="430887"/>
            </a:xfrm>
            <a:prstGeom prst="rect">
              <a:avLst/>
            </a:prstGeom>
            <a:noFill/>
          </p:spPr>
          <p:txBody>
            <a:bodyPr wrap="square" rtlCol="0">
              <a:spAutoFit/>
            </a:bodyPr>
            <a:lstStyle/>
            <a:p>
              <a:pPr algn="ctr" rtl="0"/>
              <a:r>
                <a:rPr lang="pt-BR" sz="1050">
                  <a:solidFill>
                    <a:schemeClr val="bg1"/>
                  </a:solidFill>
                  <a:ea typeface="Amazon Ember" panose="020B0603020204020204" pitchFamily="34" charset="0"/>
                  <a:cs typeface="Amazon Ember" panose="020B0603020204020204" pitchFamily="34" charset="0"/>
                </a:rPr>
                <a:t>Web </a:t>
              </a:r>
            </a:p>
            <a:p>
              <a:pPr algn="ctr" rtl="0"/>
              <a:r>
                <a:rPr lang="pt-BR" sz="1050">
                  <a:solidFill>
                    <a:schemeClr val="bg1"/>
                  </a:solidFill>
                  <a:ea typeface="Amazon Ember" panose="020B0603020204020204" pitchFamily="34" charset="0"/>
                  <a:cs typeface="Amazon Ember" panose="020B0603020204020204" pitchFamily="34" charset="0"/>
                </a:rPr>
                <a:t>de aplicativos</a:t>
              </a:r>
              <a:endParaRPr lang="en-US" sz="1050" dirty="0">
                <a:solidFill>
                  <a:schemeClr val="bg1"/>
                </a:solidFill>
                <a:ea typeface="Amazon Ember" panose="020B0603020204020204" pitchFamily="34" charset="0"/>
                <a:cs typeface="Amazon Ember" panose="020B0603020204020204" pitchFamily="34" charset="0"/>
              </a:endParaRPr>
            </a:p>
          </p:txBody>
        </p:sp>
        <p:pic>
          <p:nvPicPr>
            <p:cNvPr id="107" name="Graphic 106">
              <a:extLst>
                <a:ext uri="{FF2B5EF4-FFF2-40B4-BE49-F238E27FC236}">
                  <a16:creationId xmlns:a16="http://schemas.microsoft.com/office/drawing/2014/main" id="{7067AB2E-E4E7-8843-8943-582B1ADF8B4A}"/>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648147" y="3578518"/>
              <a:ext cx="469900" cy="469900"/>
            </a:xfrm>
            <a:prstGeom prst="rect">
              <a:avLst/>
            </a:prstGeom>
          </p:spPr>
        </p:pic>
        <p:sp>
          <p:nvSpPr>
            <p:cNvPr id="108" name="TextBox 107">
              <a:extLst>
                <a:ext uri="{FF2B5EF4-FFF2-40B4-BE49-F238E27FC236}">
                  <a16:creationId xmlns:a16="http://schemas.microsoft.com/office/drawing/2014/main" id="{E4D64C3E-42C7-F843-89F5-CFED1F25536D}"/>
                </a:ext>
              </a:extLst>
            </p:cNvPr>
            <p:cNvSpPr txBox="1"/>
            <p:nvPr/>
          </p:nvSpPr>
          <p:spPr>
            <a:xfrm>
              <a:off x="7269790" y="3998654"/>
              <a:ext cx="1226614" cy="430887"/>
            </a:xfrm>
            <a:prstGeom prst="rect">
              <a:avLst/>
            </a:prstGeom>
            <a:noFill/>
          </p:spPr>
          <p:txBody>
            <a:bodyPr wrap="square" rtlCol="0">
              <a:spAutoFit/>
            </a:bodyPr>
            <a:lstStyle/>
            <a:p>
              <a:pPr algn="ctr" rtl="0"/>
              <a:r>
                <a:rPr lang="pt-BR" sz="1100"/>
                <a:t>Servidor de aplicativos</a:t>
              </a:r>
            </a:p>
          </p:txBody>
        </p:sp>
        <p:sp>
          <p:nvSpPr>
            <p:cNvPr id="110" name="Rectangle 109">
              <a:extLst>
                <a:ext uri="{FF2B5EF4-FFF2-40B4-BE49-F238E27FC236}">
                  <a16:creationId xmlns:a16="http://schemas.microsoft.com/office/drawing/2014/main" id="{DF9D3A3B-CB21-674E-92A3-BA410F42EC12}"/>
                </a:ext>
              </a:extLst>
            </p:cNvPr>
            <p:cNvSpPr/>
            <p:nvPr/>
          </p:nvSpPr>
          <p:spPr>
            <a:xfrm>
              <a:off x="6937698" y="3482172"/>
              <a:ext cx="1868473" cy="110427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000" dirty="0">
                <a:solidFill>
                  <a:srgbClr val="D86613"/>
                </a:solidFill>
              </a:endParaRPr>
            </a:p>
          </p:txBody>
        </p:sp>
        <p:pic>
          <p:nvPicPr>
            <p:cNvPr id="111" name="Graphic 110">
              <a:extLst>
                <a:ext uri="{FF2B5EF4-FFF2-40B4-BE49-F238E27FC236}">
                  <a16:creationId xmlns:a16="http://schemas.microsoft.com/office/drawing/2014/main" id="{28D6BA97-2293-964F-8CA5-831A61FB97F2}"/>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7674675" y="4429449"/>
              <a:ext cx="330200" cy="330200"/>
            </a:xfrm>
            <a:prstGeom prst="rect">
              <a:avLst/>
            </a:prstGeom>
          </p:spPr>
        </p:pic>
        <p:sp>
          <p:nvSpPr>
            <p:cNvPr id="112" name="TextBox 111">
              <a:extLst>
                <a:ext uri="{FF2B5EF4-FFF2-40B4-BE49-F238E27FC236}">
                  <a16:creationId xmlns:a16="http://schemas.microsoft.com/office/drawing/2014/main" id="{266B802F-1F6F-F04C-BE9F-B9D49D9FD009}"/>
                </a:ext>
              </a:extLst>
            </p:cNvPr>
            <p:cNvSpPr txBox="1"/>
            <p:nvPr/>
          </p:nvSpPr>
          <p:spPr>
            <a:xfrm>
              <a:off x="8207573" y="4345636"/>
              <a:ext cx="1350344" cy="430887"/>
            </a:xfrm>
            <a:prstGeom prst="rect">
              <a:avLst/>
            </a:prstGeom>
            <a:noFill/>
          </p:spPr>
          <p:txBody>
            <a:bodyPr wrap="square" rtlCol="0">
              <a:spAutoFit/>
            </a:bodyPr>
            <a:lstStyle/>
            <a:p>
              <a:pPr rtl="0"/>
              <a:r>
                <a:rPr lang="pt-BR" sz="1100"/>
                <a:t>Grupo de Auto Scaling</a:t>
              </a:r>
            </a:p>
          </p:txBody>
        </p:sp>
        <p:cxnSp>
          <p:nvCxnSpPr>
            <p:cNvPr id="113" name="Straight Arrow Connector 112">
              <a:extLst>
                <a:ext uri="{FF2B5EF4-FFF2-40B4-BE49-F238E27FC236}">
                  <a16:creationId xmlns:a16="http://schemas.microsoft.com/office/drawing/2014/main" id="{E9FB4C46-C6F0-EC49-92D7-C739FD584F5E}"/>
                </a:ext>
              </a:extLst>
            </p:cNvPr>
            <p:cNvCxnSpPr>
              <a:cxnSpLocks/>
              <a:stCxn id="91" idx="1"/>
            </p:cNvCxnSpPr>
            <p:nvPr/>
          </p:nvCxnSpPr>
          <p:spPr>
            <a:xfrm flipH="1">
              <a:off x="4105866" y="2917662"/>
              <a:ext cx="777707" cy="0"/>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4" name="TextBox 113">
              <a:extLst>
                <a:ext uri="{FF2B5EF4-FFF2-40B4-BE49-F238E27FC236}">
                  <a16:creationId xmlns:a16="http://schemas.microsoft.com/office/drawing/2014/main" id="{83BD9167-C1C4-BB4E-9602-55FCFC94C5B6}"/>
                </a:ext>
              </a:extLst>
            </p:cNvPr>
            <p:cNvSpPr txBox="1"/>
            <p:nvPr/>
          </p:nvSpPr>
          <p:spPr>
            <a:xfrm>
              <a:off x="3917808" y="2575621"/>
              <a:ext cx="1006203" cy="261610"/>
            </a:xfrm>
            <a:prstGeom prst="rect">
              <a:avLst/>
            </a:prstGeom>
            <a:noFill/>
          </p:spPr>
          <p:txBody>
            <a:bodyPr wrap="square" rtlCol="0">
              <a:spAutoFit/>
            </a:bodyPr>
            <a:lstStyle/>
            <a:p>
              <a:pPr algn="ctr" rtl="0"/>
              <a:r>
                <a:rPr lang="pt-BR" sz="1100">
                  <a:ea typeface="Amazon Ember Light" panose="020B0403020204020204" pitchFamily="34" charset="0"/>
                  <a:cs typeface="Amazon Ember Light" panose="020B0403020204020204" pitchFamily="34" charset="0"/>
                </a:rPr>
                <a:t>Servidor</a:t>
              </a:r>
              <a:endParaRPr lang="en-US" sz="1100" dirty="0">
                <a:ea typeface="Amazon Ember Light" panose="020B0403020204020204" pitchFamily="34" charset="0"/>
                <a:cs typeface="Amazon Ember Light" panose="020B0403020204020204" pitchFamily="34" charset="0"/>
              </a:endParaRPr>
            </a:p>
          </p:txBody>
        </p:sp>
        <p:sp>
          <p:nvSpPr>
            <p:cNvPr id="51" name="Rectangle 50">
              <a:extLst>
                <a:ext uri="{FF2B5EF4-FFF2-40B4-BE49-F238E27FC236}">
                  <a16:creationId xmlns:a16="http://schemas.microsoft.com/office/drawing/2014/main" id="{E56A6CAC-E393-D847-8A4E-89FC344FC944}"/>
                </a:ext>
              </a:extLst>
            </p:cNvPr>
            <p:cNvSpPr/>
            <p:nvPr/>
          </p:nvSpPr>
          <p:spPr>
            <a:xfrm>
              <a:off x="1509287" y="1375260"/>
              <a:ext cx="2562866" cy="4651488"/>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endParaRPr lang="en-US" sz="1000" dirty="0">
                <a:solidFill>
                  <a:srgbClr val="5A6B86"/>
                </a:solidFill>
              </a:endParaRPr>
            </a:p>
          </p:txBody>
        </p:sp>
        <p:sp>
          <p:nvSpPr>
            <p:cNvPr id="52" name="TextBox 51">
              <a:extLst>
                <a:ext uri="{FF2B5EF4-FFF2-40B4-BE49-F238E27FC236}">
                  <a16:creationId xmlns:a16="http://schemas.microsoft.com/office/drawing/2014/main" id="{B972227C-16C1-684B-88D8-7641AC7B0615}"/>
                </a:ext>
              </a:extLst>
            </p:cNvPr>
            <p:cNvSpPr txBox="1"/>
            <p:nvPr/>
          </p:nvSpPr>
          <p:spPr>
            <a:xfrm>
              <a:off x="1482783" y="1416474"/>
              <a:ext cx="2460930" cy="261610"/>
            </a:xfrm>
            <a:prstGeom prst="rect">
              <a:avLst/>
            </a:prstGeom>
            <a:noFill/>
          </p:spPr>
          <p:txBody>
            <a:bodyPr wrap="none" rtlCol="0">
              <a:spAutoFit/>
            </a:bodyPr>
            <a:lstStyle/>
            <a:p>
              <a:pPr rtl="0"/>
              <a:r>
                <a:rPr lang="pt-BR" sz="1100">
                  <a:ea typeface="Amazon Ember Light" panose="020B0403020204020204" pitchFamily="34" charset="0"/>
                  <a:cs typeface="Amazon Ember Light" panose="020B0403020204020204" pitchFamily="34" charset="0"/>
                </a:rPr>
                <a:t>Nuvem on-premises </a:t>
              </a:r>
              <a:r>
                <a:rPr lang="pt-BR" sz="1100" i="1">
                  <a:ea typeface="Amazon Ember Light" panose="020B0403020204020204" pitchFamily="34" charset="0"/>
                  <a:cs typeface="Amazon Ember Light" panose="020B0403020204020204" pitchFamily="34" charset="0"/>
                </a:rPr>
                <a:t>ou</a:t>
              </a:r>
              <a:r>
                <a:rPr lang="pt-BR" sz="1100">
                  <a:ea typeface="Amazon Ember Light" panose="020B0403020204020204" pitchFamily="34" charset="0"/>
                  <a:cs typeface="Amazon Ember Light" panose="020B0403020204020204" pitchFamily="34" charset="0"/>
                </a:rPr>
                <a:t> Nuvem AWS </a:t>
              </a:r>
            </a:p>
          </p:txBody>
        </p:sp>
      </p:grpSp>
    </p:spTree>
    <p:custDataLst>
      <p:tags r:id="rId1"/>
    </p:custDataLst>
    <p:extLst>
      <p:ext uri="{BB962C8B-B14F-4D97-AF65-F5344CB8AC3E}">
        <p14:creationId xmlns:p14="http://schemas.microsoft.com/office/powerpoint/2010/main" val="897267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11671-8C07-ED40-9D25-B7C96C678E50}"/>
              </a:ext>
            </a:extLst>
          </p:cNvPr>
          <p:cNvSpPr>
            <a:spLocks noGrp="1"/>
          </p:cNvSpPr>
          <p:nvPr>
            <p:ph type="title"/>
          </p:nvPr>
        </p:nvSpPr>
        <p:spPr/>
        <p:txBody>
          <a:bodyPr rtlCol="0">
            <a:noAutofit/>
          </a:bodyPr>
          <a:lstStyle/>
          <a:p>
            <a:pPr rtl="0"/>
            <a:r>
              <a:rPr lang="pt-BR" sz="3600"/>
              <a:t>Padrão de espera passiva: em caso de desastre</a:t>
            </a:r>
          </a:p>
        </p:txBody>
      </p:sp>
      <p:grpSp>
        <p:nvGrpSpPr>
          <p:cNvPr id="7" name="Group 6" descr="After disaster, route 53 routes traffic to the secondary AWS Region. The low capacity infrastructure starts scaling up.">
            <a:extLst>
              <a:ext uri="{FF2B5EF4-FFF2-40B4-BE49-F238E27FC236}">
                <a16:creationId xmlns:a16="http://schemas.microsoft.com/office/drawing/2014/main" id="{20253C13-9E90-C54E-B856-6082D4420357}"/>
              </a:ext>
            </a:extLst>
          </p:cNvPr>
          <p:cNvGrpSpPr/>
          <p:nvPr/>
        </p:nvGrpSpPr>
        <p:grpSpPr>
          <a:xfrm>
            <a:off x="1482783" y="1375260"/>
            <a:ext cx="10106763" cy="4651488"/>
            <a:chOff x="1482783" y="1375260"/>
            <a:chExt cx="10106763" cy="4651488"/>
          </a:xfrm>
        </p:grpSpPr>
        <p:pic>
          <p:nvPicPr>
            <p:cNvPr id="110" name="Graphic 109">
              <a:extLst>
                <a:ext uri="{FF2B5EF4-FFF2-40B4-BE49-F238E27FC236}">
                  <a16:creationId xmlns:a16="http://schemas.microsoft.com/office/drawing/2014/main" id="{4EC28BE5-9853-5E49-B745-8EFBC3004A0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734271" y="1844047"/>
              <a:ext cx="1421097" cy="1421097"/>
            </a:xfrm>
            <a:prstGeom prst="rect">
              <a:avLst/>
            </a:prstGeom>
          </p:spPr>
        </p:pic>
        <p:pic>
          <p:nvPicPr>
            <p:cNvPr id="107" name="Graphic 106">
              <a:extLst>
                <a:ext uri="{FF2B5EF4-FFF2-40B4-BE49-F238E27FC236}">
                  <a16:creationId xmlns:a16="http://schemas.microsoft.com/office/drawing/2014/main" id="{75194B19-25B0-AA4A-A39D-EDF22B39AC8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756935" y="1856207"/>
              <a:ext cx="1421097" cy="1421097"/>
            </a:xfrm>
            <a:prstGeom prst="rect">
              <a:avLst/>
            </a:prstGeom>
          </p:spPr>
        </p:pic>
        <p:pic>
          <p:nvPicPr>
            <p:cNvPr id="94" name="Graphic 93">
              <a:extLst>
                <a:ext uri="{FF2B5EF4-FFF2-40B4-BE49-F238E27FC236}">
                  <a16:creationId xmlns:a16="http://schemas.microsoft.com/office/drawing/2014/main" id="{F753DC43-8F55-F64F-9BAF-68164C080CCD}"/>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755653" y="3274159"/>
              <a:ext cx="1421097" cy="1397989"/>
            </a:xfrm>
            <a:prstGeom prst="rect">
              <a:avLst/>
            </a:prstGeom>
          </p:spPr>
        </p:pic>
        <p:sp>
          <p:nvSpPr>
            <p:cNvPr id="17" name="TextBox 16">
              <a:extLst>
                <a:ext uri="{FF2B5EF4-FFF2-40B4-BE49-F238E27FC236}">
                  <a16:creationId xmlns:a16="http://schemas.microsoft.com/office/drawing/2014/main" id="{71154D56-E86A-D345-9282-513C144CEEE3}"/>
                </a:ext>
              </a:extLst>
            </p:cNvPr>
            <p:cNvSpPr txBox="1"/>
            <p:nvPr/>
          </p:nvSpPr>
          <p:spPr>
            <a:xfrm>
              <a:off x="6738056" y="2691100"/>
              <a:ext cx="1169728" cy="400110"/>
            </a:xfrm>
            <a:prstGeom prst="rect">
              <a:avLst/>
            </a:prstGeom>
            <a:noFill/>
          </p:spPr>
          <p:txBody>
            <a:bodyPr wrap="square" rtlCol="0">
              <a:spAutoFit/>
            </a:bodyPr>
            <a:lstStyle/>
            <a:p>
              <a:pPr algn="ctr" rtl="0"/>
              <a:r>
                <a:rPr lang="pt-BR" sz="100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 </a:t>
              </a:r>
            </a:p>
            <a:p>
              <a:pPr algn="ctr" rtl="0"/>
              <a:r>
                <a:rPr lang="pt-BR" sz="1000">
                  <a:solidFill>
                    <a:schemeClr val="bg1"/>
                  </a:solidFill>
                  <a:latin typeface="Amazon Ember" panose="020B0603020204020204" pitchFamily="34" charset="0"/>
                  <a:ea typeface="Amazon Ember" panose="020B0603020204020204" pitchFamily="34" charset="0"/>
                  <a:cs typeface="Amazon Ember" panose="020B0603020204020204" pitchFamily="34" charset="0"/>
                </a:rPr>
                <a:t>de aplicativos</a:t>
              </a:r>
              <a:endPar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Right Brace 22">
              <a:extLst>
                <a:ext uri="{FF2B5EF4-FFF2-40B4-BE49-F238E27FC236}">
                  <a16:creationId xmlns:a16="http://schemas.microsoft.com/office/drawing/2014/main" id="{B94ECA62-6D60-CA4E-9229-5F9C07356CAE}"/>
                </a:ext>
              </a:extLst>
            </p:cNvPr>
            <p:cNvSpPr/>
            <p:nvPr/>
          </p:nvSpPr>
          <p:spPr>
            <a:xfrm rot="10800000" flipH="1">
              <a:off x="8899067" y="2597956"/>
              <a:ext cx="647227" cy="1662085"/>
            </a:xfrm>
            <a:prstGeom prst="rightBrace">
              <a:avLst>
                <a:gd name="adj1" fmla="val 0"/>
                <a:gd name="adj2" fmla="val 50000"/>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TextBox 23">
              <a:extLst>
                <a:ext uri="{FF2B5EF4-FFF2-40B4-BE49-F238E27FC236}">
                  <a16:creationId xmlns:a16="http://schemas.microsoft.com/office/drawing/2014/main" id="{747B6745-CF14-B94C-BF28-773555BDA4F0}"/>
                </a:ext>
              </a:extLst>
            </p:cNvPr>
            <p:cNvSpPr txBox="1"/>
            <p:nvPr/>
          </p:nvSpPr>
          <p:spPr>
            <a:xfrm>
              <a:off x="9632955" y="3053990"/>
              <a:ext cx="1956591" cy="577081"/>
            </a:xfrm>
            <a:prstGeom prst="rect">
              <a:avLst/>
            </a:prstGeom>
            <a:noFill/>
          </p:spPr>
          <p:txBody>
            <a:bodyPr wrap="square" rtlCol="0">
              <a:spAutoFit/>
            </a:bodyPr>
            <a:lstStyle/>
            <a:p>
              <a:pPr rtl="0"/>
              <a:r>
                <a:rPr lang="pt-BR" sz="105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Baixa capacidade na transição, passa a aumentar a escala</a:t>
              </a:r>
              <a:endParaRPr lang="en-US" sz="105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46" name="Straight Connector 45">
              <a:extLst>
                <a:ext uri="{FF2B5EF4-FFF2-40B4-BE49-F238E27FC236}">
                  <a16:creationId xmlns:a16="http://schemas.microsoft.com/office/drawing/2014/main" id="{E0ACE303-E1C2-174A-A066-5299E8E84CFB}"/>
                </a:ext>
              </a:extLst>
            </p:cNvPr>
            <p:cNvCxnSpPr>
              <a:cxnSpLocks/>
              <a:stCxn id="77" idx="3"/>
              <a:endCxn id="79" idx="1"/>
            </p:cNvCxnSpPr>
            <p:nvPr/>
          </p:nvCxnSpPr>
          <p:spPr>
            <a:xfrm>
              <a:off x="3309580" y="5192625"/>
              <a:ext cx="4187694" cy="15116"/>
            </a:xfrm>
            <a:prstGeom prst="line">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AC247DE-1C44-DB4E-8519-1A5C0FBF391B}"/>
                </a:ext>
              </a:extLst>
            </p:cNvPr>
            <p:cNvSpPr txBox="1"/>
            <p:nvPr/>
          </p:nvSpPr>
          <p:spPr>
            <a:xfrm>
              <a:off x="4022570" y="5224156"/>
              <a:ext cx="2562866" cy="261610"/>
            </a:xfrm>
            <a:prstGeom prst="rect">
              <a:avLst/>
            </a:prstGeom>
            <a:noFill/>
          </p:spPr>
          <p:txBody>
            <a:bodyPr wrap="square" rtlCol="0">
              <a:spAutoFit/>
            </a:bodyPr>
            <a:lstStyle/>
            <a:p>
              <a:pPr algn="ctr" rtl="0"/>
              <a:r>
                <a:rPr lang="pt-BR" sz="1100">
                  <a:latin typeface="Amazon Ember Light" panose="020B0403020204020204" pitchFamily="34" charset="0"/>
                  <a:ea typeface="Amazon Ember Light" panose="020B0403020204020204" pitchFamily="34" charset="0"/>
                  <a:cs typeface="Amazon Ember Light" panose="020B0403020204020204" pitchFamily="34" charset="0"/>
                </a:rPr>
                <a:t>Replicação e espelhamento de dados</a:t>
              </a:r>
              <a:endParaRPr lang="en-US" sz="11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2" name="Rectangle 51">
              <a:extLst>
                <a:ext uri="{FF2B5EF4-FFF2-40B4-BE49-F238E27FC236}">
                  <a16:creationId xmlns:a16="http://schemas.microsoft.com/office/drawing/2014/main" id="{0CF1E5A4-6F65-924A-BA8A-2B3C37F75ABE}"/>
                </a:ext>
              </a:extLst>
            </p:cNvPr>
            <p:cNvSpPr/>
            <p:nvPr/>
          </p:nvSpPr>
          <p:spPr>
            <a:xfrm>
              <a:off x="6565395" y="1375260"/>
              <a:ext cx="2834800" cy="465148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050">
                  <a:solidFill>
                    <a:sysClr val="windowText" lastClr="000000"/>
                  </a:solidFill>
                </a:rPr>
                <a:t>Nuvem AWS</a:t>
              </a:r>
            </a:p>
          </p:txBody>
        </p:sp>
        <p:pic>
          <p:nvPicPr>
            <p:cNvPr id="61" name="Graphic 60">
              <a:extLst>
                <a:ext uri="{FF2B5EF4-FFF2-40B4-BE49-F238E27FC236}">
                  <a16:creationId xmlns:a16="http://schemas.microsoft.com/office/drawing/2014/main" id="{893CB1F9-57CF-724F-9086-3D1B55A1A7C3}"/>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577736" y="1392956"/>
              <a:ext cx="330200" cy="330200"/>
            </a:xfrm>
            <a:prstGeom prst="rect">
              <a:avLst/>
            </a:prstGeom>
          </p:spPr>
        </p:pic>
        <p:pic>
          <p:nvPicPr>
            <p:cNvPr id="62" name="Graphic 61">
              <a:extLst>
                <a:ext uri="{FF2B5EF4-FFF2-40B4-BE49-F238E27FC236}">
                  <a16:creationId xmlns:a16="http://schemas.microsoft.com/office/drawing/2014/main" id="{AD0C1B18-01F2-2543-BEE0-64DBE9527DEC}"/>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297905" y="2666396"/>
              <a:ext cx="469900" cy="469900"/>
            </a:xfrm>
            <a:prstGeom prst="rect">
              <a:avLst/>
            </a:prstGeom>
          </p:spPr>
        </p:pic>
        <p:sp>
          <p:nvSpPr>
            <p:cNvPr id="63" name="TextBox 62">
              <a:extLst>
                <a:ext uri="{FF2B5EF4-FFF2-40B4-BE49-F238E27FC236}">
                  <a16:creationId xmlns:a16="http://schemas.microsoft.com/office/drawing/2014/main" id="{2D7B28C1-2512-BD41-943B-906E1B0DCD48}"/>
                </a:ext>
              </a:extLst>
            </p:cNvPr>
            <p:cNvSpPr txBox="1"/>
            <p:nvPr/>
          </p:nvSpPr>
          <p:spPr>
            <a:xfrm>
              <a:off x="7267288" y="3105114"/>
              <a:ext cx="1315698" cy="261610"/>
            </a:xfrm>
            <a:prstGeom prst="rect">
              <a:avLst/>
            </a:prstGeom>
            <a:noFill/>
          </p:spPr>
          <p:txBody>
            <a:bodyPr wrap="square" rtlCol="0">
              <a:spAutoFit/>
            </a:bodyPr>
            <a:lstStyle/>
            <a:p>
              <a:pPr algn="ctr" rtl="0"/>
              <a:r>
                <a:rPr lang="pt-BR" sz="1050"/>
                <a:t>Servidores Web</a:t>
              </a:r>
            </a:p>
          </p:txBody>
        </p:sp>
        <p:pic>
          <p:nvPicPr>
            <p:cNvPr id="75" name="Graphic 74">
              <a:extLst>
                <a:ext uri="{FF2B5EF4-FFF2-40B4-BE49-F238E27FC236}">
                  <a16:creationId xmlns:a16="http://schemas.microsoft.com/office/drawing/2014/main" id="{43D50878-8B04-664C-9470-118088F4FA81}"/>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017731" y="2668232"/>
              <a:ext cx="469900" cy="469900"/>
            </a:xfrm>
            <a:prstGeom prst="rect">
              <a:avLst/>
            </a:prstGeom>
          </p:spPr>
        </p:pic>
        <p:pic>
          <p:nvPicPr>
            <p:cNvPr id="77" name="Graphic 76">
              <a:extLst>
                <a:ext uri="{FF2B5EF4-FFF2-40B4-BE49-F238E27FC236}">
                  <a16:creationId xmlns:a16="http://schemas.microsoft.com/office/drawing/2014/main" id="{4148DAEC-A87C-974C-9688-D81E40C41090}"/>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669500" y="4872585"/>
              <a:ext cx="640080" cy="640080"/>
            </a:xfrm>
            <a:prstGeom prst="rect">
              <a:avLst/>
            </a:prstGeom>
          </p:spPr>
        </p:pic>
        <p:sp>
          <p:nvSpPr>
            <p:cNvPr id="5" name="Rectangle 4">
              <a:extLst>
                <a:ext uri="{FF2B5EF4-FFF2-40B4-BE49-F238E27FC236}">
                  <a16:creationId xmlns:a16="http://schemas.microsoft.com/office/drawing/2014/main" id="{430EDACB-4BD3-B24D-9BC7-BE67BD5EEB62}"/>
                </a:ext>
              </a:extLst>
            </p:cNvPr>
            <p:cNvSpPr/>
            <p:nvPr/>
          </p:nvSpPr>
          <p:spPr>
            <a:xfrm>
              <a:off x="2699828" y="4941775"/>
              <a:ext cx="344248"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100" dirty="0"/>
            </a:p>
          </p:txBody>
        </p:sp>
        <p:sp>
          <p:nvSpPr>
            <p:cNvPr id="78" name="Rectangle 77">
              <a:extLst>
                <a:ext uri="{FF2B5EF4-FFF2-40B4-BE49-F238E27FC236}">
                  <a16:creationId xmlns:a16="http://schemas.microsoft.com/office/drawing/2014/main" id="{0416F0D6-2EBD-7A48-8669-6728F4F4D521}"/>
                </a:ext>
              </a:extLst>
            </p:cNvPr>
            <p:cNvSpPr/>
            <p:nvPr/>
          </p:nvSpPr>
          <p:spPr>
            <a:xfrm>
              <a:off x="2749957" y="4944958"/>
              <a:ext cx="457816" cy="189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100" dirty="0"/>
            </a:p>
          </p:txBody>
        </p:sp>
        <p:sp>
          <p:nvSpPr>
            <p:cNvPr id="6" name="TextBox 5">
              <a:extLst>
                <a:ext uri="{FF2B5EF4-FFF2-40B4-BE49-F238E27FC236}">
                  <a16:creationId xmlns:a16="http://schemas.microsoft.com/office/drawing/2014/main" id="{6F77BCD5-EB0A-3748-8764-82CB8D3EADBD}"/>
                </a:ext>
              </a:extLst>
            </p:cNvPr>
            <p:cNvSpPr txBox="1"/>
            <p:nvPr/>
          </p:nvSpPr>
          <p:spPr>
            <a:xfrm>
              <a:off x="2286828" y="5565049"/>
              <a:ext cx="1340542" cy="261610"/>
            </a:xfrm>
            <a:prstGeom prst="rect">
              <a:avLst/>
            </a:prstGeom>
            <a:noFill/>
          </p:spPr>
          <p:txBody>
            <a:bodyPr wrap="square" rtlCol="0">
              <a:spAutoFit/>
            </a:bodyPr>
            <a:lstStyle/>
            <a:p>
              <a:pPr rtl="0"/>
              <a:r>
                <a:rPr lang="pt-BR" sz="1100">
                  <a:ea typeface="Amazon Ember" panose="020B0603020204020204" pitchFamily="34" charset="0"/>
                  <a:cs typeface="Amazon Ember" panose="020B0603020204020204" pitchFamily="34" charset="0"/>
                </a:rPr>
                <a:t>BD primário</a:t>
              </a:r>
            </a:p>
          </p:txBody>
        </p:sp>
        <p:grpSp>
          <p:nvGrpSpPr>
            <p:cNvPr id="13" name="Group 12">
              <a:extLst>
                <a:ext uri="{FF2B5EF4-FFF2-40B4-BE49-F238E27FC236}">
                  <a16:creationId xmlns:a16="http://schemas.microsoft.com/office/drawing/2014/main" id="{4EB3DF2C-13EE-174F-8CB7-F28B3386A039}"/>
                </a:ext>
              </a:extLst>
            </p:cNvPr>
            <p:cNvGrpSpPr/>
            <p:nvPr/>
          </p:nvGrpSpPr>
          <p:grpSpPr>
            <a:xfrm>
              <a:off x="7497274" y="4887701"/>
              <a:ext cx="648831" cy="640080"/>
              <a:chOff x="6882704" y="4631420"/>
              <a:chExt cx="907408" cy="907408"/>
            </a:xfrm>
          </p:grpSpPr>
          <p:pic>
            <p:nvPicPr>
              <p:cNvPr id="79" name="Graphic 78">
                <a:extLst>
                  <a:ext uri="{FF2B5EF4-FFF2-40B4-BE49-F238E27FC236}">
                    <a16:creationId xmlns:a16="http://schemas.microsoft.com/office/drawing/2014/main" id="{53879A7D-9D99-7847-9E18-38CB16DE8C9A}"/>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882704" y="4631420"/>
                <a:ext cx="907408" cy="907408"/>
              </a:xfrm>
              <a:prstGeom prst="rect">
                <a:avLst/>
              </a:prstGeom>
            </p:spPr>
          </p:pic>
          <p:sp>
            <p:nvSpPr>
              <p:cNvPr id="80" name="Rectangle 79">
                <a:extLst>
                  <a:ext uri="{FF2B5EF4-FFF2-40B4-BE49-F238E27FC236}">
                    <a16:creationId xmlns:a16="http://schemas.microsoft.com/office/drawing/2014/main" id="{EF7F3F6B-58F4-0349-843E-A82BF1A213C1}"/>
                  </a:ext>
                </a:extLst>
              </p:cNvPr>
              <p:cNvSpPr/>
              <p:nvPr/>
            </p:nvSpPr>
            <p:spPr>
              <a:xfrm>
                <a:off x="6976788" y="4714882"/>
                <a:ext cx="457816"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100" dirty="0"/>
              </a:p>
            </p:txBody>
          </p:sp>
        </p:grpSp>
        <p:sp>
          <p:nvSpPr>
            <p:cNvPr id="81" name="Rectangle 80">
              <a:extLst>
                <a:ext uri="{FF2B5EF4-FFF2-40B4-BE49-F238E27FC236}">
                  <a16:creationId xmlns:a16="http://schemas.microsoft.com/office/drawing/2014/main" id="{D9E6DC9C-50DD-BE4F-B8C8-B8294FBBD97B}"/>
                </a:ext>
              </a:extLst>
            </p:cNvPr>
            <p:cNvSpPr/>
            <p:nvPr/>
          </p:nvSpPr>
          <p:spPr>
            <a:xfrm>
              <a:off x="7614087" y="4934712"/>
              <a:ext cx="457816" cy="193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100" dirty="0"/>
            </a:p>
          </p:txBody>
        </p:sp>
        <p:sp>
          <p:nvSpPr>
            <p:cNvPr id="82" name="TextBox 81">
              <a:extLst>
                <a:ext uri="{FF2B5EF4-FFF2-40B4-BE49-F238E27FC236}">
                  <a16:creationId xmlns:a16="http://schemas.microsoft.com/office/drawing/2014/main" id="{3424DD6F-ADE3-BA42-9587-28A97C4BEAE7}"/>
                </a:ext>
              </a:extLst>
            </p:cNvPr>
            <p:cNvSpPr txBox="1"/>
            <p:nvPr/>
          </p:nvSpPr>
          <p:spPr>
            <a:xfrm>
              <a:off x="7127213" y="5504812"/>
              <a:ext cx="1568661" cy="261610"/>
            </a:xfrm>
            <a:prstGeom prst="rect">
              <a:avLst/>
            </a:prstGeom>
            <a:noFill/>
          </p:spPr>
          <p:txBody>
            <a:bodyPr wrap="square" rtlCol="0">
              <a:spAutoFit/>
            </a:bodyPr>
            <a:lstStyle/>
            <a:p>
              <a:pPr rtl="0"/>
              <a:r>
                <a:rPr lang="pt-BR" sz="1100">
                  <a:ea typeface="Amazon Ember" panose="020B0603020204020204" pitchFamily="34" charset="0"/>
                  <a:cs typeface="Amazon Ember" panose="020B0603020204020204" pitchFamily="34" charset="0"/>
                </a:rPr>
                <a:t>BD secundário</a:t>
              </a:r>
            </a:p>
          </p:txBody>
        </p:sp>
        <p:pic>
          <p:nvPicPr>
            <p:cNvPr id="90" name="Graphic 89">
              <a:extLst>
                <a:ext uri="{FF2B5EF4-FFF2-40B4-BE49-F238E27FC236}">
                  <a16:creationId xmlns:a16="http://schemas.microsoft.com/office/drawing/2014/main" id="{06748716-C7FA-C849-8C3F-F33DCDF1D49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780634" y="3262606"/>
              <a:ext cx="1421097" cy="1421097"/>
            </a:xfrm>
            <a:prstGeom prst="rect">
              <a:avLst/>
            </a:prstGeom>
          </p:spPr>
        </p:pic>
        <p:sp>
          <p:nvSpPr>
            <p:cNvPr id="91" name="TextBox 90">
              <a:extLst>
                <a:ext uri="{FF2B5EF4-FFF2-40B4-BE49-F238E27FC236}">
                  <a16:creationId xmlns:a16="http://schemas.microsoft.com/office/drawing/2014/main" id="{32E83715-D2C6-BA4E-841A-B445BA1C81CD}"/>
                </a:ext>
              </a:extLst>
            </p:cNvPr>
            <p:cNvSpPr txBox="1"/>
            <p:nvPr/>
          </p:nvSpPr>
          <p:spPr>
            <a:xfrm>
              <a:off x="2097467" y="3979186"/>
              <a:ext cx="801822" cy="577081"/>
            </a:xfrm>
            <a:prstGeom prst="rect">
              <a:avLst/>
            </a:prstGeom>
            <a:noFill/>
          </p:spPr>
          <p:txBody>
            <a:bodyPr wrap="none" rtlCol="0">
              <a:spAutoFit/>
            </a:bodyPr>
            <a:lstStyle/>
            <a:p>
              <a:pPr algn="ctr" rtl="0"/>
              <a:r>
                <a:rPr lang="pt-BR" sz="1050">
                  <a:latin typeface="Amazon Ember Light" panose="020B0403020204020204" pitchFamily="34" charset="0"/>
                  <a:ea typeface="Amazon Ember Light" panose="020B0403020204020204" pitchFamily="34" charset="0"/>
                  <a:cs typeface="Amazon Ember Light" panose="020B0403020204020204" pitchFamily="34" charset="0"/>
                </a:rPr>
                <a:t>Servidor </a:t>
              </a:r>
            </a:p>
            <a:p>
              <a:pPr algn="ctr" rtl="0"/>
              <a:r>
                <a:rPr lang="pt-BR" sz="1050">
                  <a:latin typeface="Amazon Ember Light" panose="020B0403020204020204" pitchFamily="34" charset="0"/>
                  <a:ea typeface="Amazon Ember Light" panose="020B0403020204020204" pitchFamily="34" charset="0"/>
                  <a:cs typeface="Amazon Ember Light" panose="020B0403020204020204" pitchFamily="34" charset="0"/>
                </a:rPr>
                <a:t>de </a:t>
              </a:r>
              <a:r>
                <a:rPr lang="pt-BR" sz="105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05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050" smtClean="0">
                  <a:latin typeface="Amazon Ember Light" panose="020B0403020204020204" pitchFamily="34" charset="0"/>
                  <a:ea typeface="Amazon Ember Light" panose="020B0403020204020204" pitchFamily="34" charset="0"/>
                  <a:cs typeface="Amazon Ember Light" panose="020B0403020204020204" pitchFamily="34" charset="0"/>
                </a:rPr>
                <a:t>aplicativos</a:t>
              </a:r>
              <a:endParaRPr lang="pt-BR" sz="105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3" name="TextBox 92">
              <a:extLst>
                <a:ext uri="{FF2B5EF4-FFF2-40B4-BE49-F238E27FC236}">
                  <a16:creationId xmlns:a16="http://schemas.microsoft.com/office/drawing/2014/main" id="{B49AAE84-C682-D94E-87B8-EC08E8F55CC9}"/>
                </a:ext>
              </a:extLst>
            </p:cNvPr>
            <p:cNvSpPr txBox="1"/>
            <p:nvPr/>
          </p:nvSpPr>
          <p:spPr>
            <a:xfrm>
              <a:off x="3043949" y="3993209"/>
              <a:ext cx="825318" cy="577081"/>
            </a:xfrm>
            <a:prstGeom prst="rect">
              <a:avLst/>
            </a:prstGeom>
            <a:noFill/>
          </p:spPr>
          <p:txBody>
            <a:bodyPr wrap="square" rtlCol="0">
              <a:spAutoFit/>
            </a:bodyPr>
            <a:lstStyle/>
            <a:p>
              <a:pPr algn="ctr" rtl="0"/>
              <a:r>
                <a:rPr lang="pt-BR" sz="1050">
                  <a:latin typeface="Amazon Ember Light" panose="020B0403020204020204" pitchFamily="34" charset="0"/>
                  <a:ea typeface="Amazon Ember Light" panose="020B0403020204020204" pitchFamily="34" charset="0"/>
                  <a:cs typeface="Amazon Ember Light" panose="020B0403020204020204" pitchFamily="34" charset="0"/>
                </a:rPr>
                <a:t>Servidor </a:t>
              </a:r>
            </a:p>
            <a:p>
              <a:pPr algn="ctr" rtl="0"/>
              <a:r>
                <a:rPr lang="pt-BR" sz="1050">
                  <a:latin typeface="Amazon Ember Light" panose="020B0403020204020204" pitchFamily="34" charset="0"/>
                  <a:ea typeface="Amazon Ember Light" panose="020B0403020204020204" pitchFamily="34" charset="0"/>
                  <a:cs typeface="Amazon Ember Light" panose="020B0403020204020204" pitchFamily="34" charset="0"/>
                </a:rPr>
                <a:t>de aplicativos</a:t>
              </a:r>
            </a:p>
          </p:txBody>
        </p:sp>
        <p:sp>
          <p:nvSpPr>
            <p:cNvPr id="19" name="Oval 18">
              <a:extLst>
                <a:ext uri="{FF2B5EF4-FFF2-40B4-BE49-F238E27FC236}">
                  <a16:creationId xmlns:a16="http://schemas.microsoft.com/office/drawing/2014/main" id="{EE89CAFA-DEB9-7349-8278-6362FC1CB80A}"/>
                </a:ext>
              </a:extLst>
            </p:cNvPr>
            <p:cNvSpPr/>
            <p:nvPr/>
          </p:nvSpPr>
          <p:spPr>
            <a:xfrm>
              <a:off x="2292786" y="2484244"/>
              <a:ext cx="1426378" cy="142109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100" dirty="0"/>
            </a:p>
          </p:txBody>
        </p:sp>
        <p:cxnSp>
          <p:nvCxnSpPr>
            <p:cNvPr id="21" name="Straight Connector 20">
              <a:extLst>
                <a:ext uri="{FF2B5EF4-FFF2-40B4-BE49-F238E27FC236}">
                  <a16:creationId xmlns:a16="http://schemas.microsoft.com/office/drawing/2014/main" id="{B0AC3343-453D-E844-A02B-EEBB1211EF2F}"/>
                </a:ext>
              </a:extLst>
            </p:cNvPr>
            <p:cNvCxnSpPr>
              <a:stCxn id="19" idx="1"/>
              <a:endCxn id="19" idx="5"/>
            </p:cNvCxnSpPr>
            <p:nvPr/>
          </p:nvCxnSpPr>
          <p:spPr>
            <a:xfrm>
              <a:off x="2501674" y="2692359"/>
              <a:ext cx="1008602" cy="100486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1AB1D310-5BEA-1347-A784-2BCED946452D}"/>
                </a:ext>
              </a:extLst>
            </p:cNvPr>
            <p:cNvSpPr/>
            <p:nvPr/>
          </p:nvSpPr>
          <p:spPr>
            <a:xfrm>
              <a:off x="6937698" y="2350424"/>
              <a:ext cx="1868473" cy="101977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900" dirty="0">
                <a:solidFill>
                  <a:srgbClr val="D86613"/>
                </a:solidFill>
              </a:endParaRPr>
            </a:p>
          </p:txBody>
        </p:sp>
        <p:pic>
          <p:nvPicPr>
            <p:cNvPr id="96" name="Graphic 95">
              <a:extLst>
                <a:ext uri="{FF2B5EF4-FFF2-40B4-BE49-F238E27FC236}">
                  <a16:creationId xmlns:a16="http://schemas.microsoft.com/office/drawing/2014/main" id="{47DDA3C9-230A-3147-8449-4340E5422A97}"/>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687531" y="2208851"/>
              <a:ext cx="330200" cy="330200"/>
            </a:xfrm>
            <a:prstGeom prst="rect">
              <a:avLst/>
            </a:prstGeom>
          </p:spPr>
        </p:pic>
        <p:sp>
          <p:nvSpPr>
            <p:cNvPr id="97" name="TextBox 96">
              <a:extLst>
                <a:ext uri="{FF2B5EF4-FFF2-40B4-BE49-F238E27FC236}">
                  <a16:creationId xmlns:a16="http://schemas.microsoft.com/office/drawing/2014/main" id="{D1747997-5070-894E-B5FB-988223DF845F}"/>
                </a:ext>
              </a:extLst>
            </p:cNvPr>
            <p:cNvSpPr txBox="1"/>
            <p:nvPr/>
          </p:nvSpPr>
          <p:spPr>
            <a:xfrm>
              <a:off x="8039712" y="1964838"/>
              <a:ext cx="2132522" cy="430887"/>
            </a:xfrm>
            <a:prstGeom prst="rect">
              <a:avLst/>
            </a:prstGeom>
            <a:noFill/>
          </p:spPr>
          <p:txBody>
            <a:bodyPr wrap="square" rtlCol="0">
              <a:spAutoFit/>
            </a:bodyPr>
            <a:lstStyle/>
            <a:p>
              <a:pPr rtl="0"/>
              <a:r>
                <a:rPr lang="pt-BR" sz="1050"/>
                <a:t>Grupo de </a:t>
              </a:r>
            </a:p>
            <a:p>
              <a:pPr rtl="0"/>
              <a:r>
                <a:rPr lang="pt-BR" sz="1050"/>
                <a:t>Auto Scaling</a:t>
              </a:r>
            </a:p>
          </p:txBody>
        </p:sp>
        <p:sp>
          <p:nvSpPr>
            <p:cNvPr id="98" name="TextBox 97">
              <a:extLst>
                <a:ext uri="{FF2B5EF4-FFF2-40B4-BE49-F238E27FC236}">
                  <a16:creationId xmlns:a16="http://schemas.microsoft.com/office/drawing/2014/main" id="{B3D1AB2D-1542-F64A-8FBD-0232F4211B1F}"/>
                </a:ext>
              </a:extLst>
            </p:cNvPr>
            <p:cNvSpPr txBox="1"/>
            <p:nvPr/>
          </p:nvSpPr>
          <p:spPr>
            <a:xfrm>
              <a:off x="6738056" y="3562787"/>
              <a:ext cx="1169728" cy="400110"/>
            </a:xfrm>
            <a:prstGeom prst="rect">
              <a:avLst/>
            </a:prstGeom>
            <a:noFill/>
          </p:spPr>
          <p:txBody>
            <a:bodyPr wrap="square" rtlCol="0">
              <a:spAutoFit/>
            </a:bodyPr>
            <a:lstStyle/>
            <a:p>
              <a:pPr algn="ctr" rtl="0"/>
              <a:r>
                <a:rPr lang="pt-BR" sz="100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 </a:t>
              </a:r>
            </a:p>
            <a:p>
              <a:pPr algn="ctr" rtl="0"/>
              <a:r>
                <a:rPr lang="pt-BR" sz="1000">
                  <a:solidFill>
                    <a:schemeClr val="bg1"/>
                  </a:solidFill>
                  <a:latin typeface="Amazon Ember" panose="020B0603020204020204" pitchFamily="34" charset="0"/>
                  <a:ea typeface="Amazon Ember" panose="020B0603020204020204" pitchFamily="34" charset="0"/>
                  <a:cs typeface="Amazon Ember" panose="020B0603020204020204" pitchFamily="34" charset="0"/>
                </a:rPr>
                <a:t>de aplicativos</a:t>
              </a:r>
              <a:endPar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9" name="Graphic 98">
              <a:extLst>
                <a:ext uri="{FF2B5EF4-FFF2-40B4-BE49-F238E27FC236}">
                  <a16:creationId xmlns:a16="http://schemas.microsoft.com/office/drawing/2014/main" id="{42BFA4BA-A1F2-A24B-ACEF-F3F6F951854F}"/>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307815" y="3578518"/>
              <a:ext cx="469900" cy="469900"/>
            </a:xfrm>
            <a:prstGeom prst="rect">
              <a:avLst/>
            </a:prstGeom>
          </p:spPr>
        </p:pic>
        <p:sp>
          <p:nvSpPr>
            <p:cNvPr id="100" name="TextBox 99">
              <a:extLst>
                <a:ext uri="{FF2B5EF4-FFF2-40B4-BE49-F238E27FC236}">
                  <a16:creationId xmlns:a16="http://schemas.microsoft.com/office/drawing/2014/main" id="{06EB2CCF-C701-B34D-AB5F-19965D3F8062}"/>
                </a:ext>
              </a:extLst>
            </p:cNvPr>
            <p:cNvSpPr txBox="1"/>
            <p:nvPr/>
          </p:nvSpPr>
          <p:spPr>
            <a:xfrm>
              <a:off x="7285283" y="3998654"/>
              <a:ext cx="1226614" cy="430887"/>
            </a:xfrm>
            <a:prstGeom prst="rect">
              <a:avLst/>
            </a:prstGeom>
            <a:noFill/>
          </p:spPr>
          <p:txBody>
            <a:bodyPr wrap="square" rtlCol="0">
              <a:spAutoFit/>
            </a:bodyPr>
            <a:lstStyle/>
            <a:p>
              <a:pPr algn="ctr" rtl="0"/>
              <a:r>
                <a:rPr lang="pt-BR" sz="1050"/>
                <a:t>Servidores de aplicativos</a:t>
              </a:r>
            </a:p>
          </p:txBody>
        </p:sp>
        <p:pic>
          <p:nvPicPr>
            <p:cNvPr id="101" name="Graphic 100">
              <a:extLst>
                <a:ext uri="{FF2B5EF4-FFF2-40B4-BE49-F238E27FC236}">
                  <a16:creationId xmlns:a16="http://schemas.microsoft.com/office/drawing/2014/main" id="{F85B4E5C-9C0B-3F43-B59A-1A6ED282436E}"/>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017731" y="3578518"/>
              <a:ext cx="469900" cy="469900"/>
            </a:xfrm>
            <a:prstGeom prst="rect">
              <a:avLst/>
            </a:prstGeom>
          </p:spPr>
        </p:pic>
        <p:sp>
          <p:nvSpPr>
            <p:cNvPr id="103" name="Rectangle 102">
              <a:extLst>
                <a:ext uri="{FF2B5EF4-FFF2-40B4-BE49-F238E27FC236}">
                  <a16:creationId xmlns:a16="http://schemas.microsoft.com/office/drawing/2014/main" id="{0E542EAF-12A4-7748-9F23-9AEA69A79527}"/>
                </a:ext>
              </a:extLst>
            </p:cNvPr>
            <p:cNvSpPr/>
            <p:nvPr/>
          </p:nvSpPr>
          <p:spPr>
            <a:xfrm>
              <a:off x="6937698" y="3482172"/>
              <a:ext cx="1868473" cy="110427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900" dirty="0">
                <a:solidFill>
                  <a:srgbClr val="D86613"/>
                </a:solidFill>
              </a:endParaRPr>
            </a:p>
          </p:txBody>
        </p:sp>
        <p:pic>
          <p:nvPicPr>
            <p:cNvPr id="104" name="Graphic 103">
              <a:extLst>
                <a:ext uri="{FF2B5EF4-FFF2-40B4-BE49-F238E27FC236}">
                  <a16:creationId xmlns:a16="http://schemas.microsoft.com/office/drawing/2014/main" id="{BE325354-0A80-C047-8E29-5B19F1E02665}"/>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674675" y="4429449"/>
              <a:ext cx="330200" cy="330200"/>
            </a:xfrm>
            <a:prstGeom prst="rect">
              <a:avLst/>
            </a:prstGeom>
          </p:spPr>
        </p:pic>
        <p:sp>
          <p:nvSpPr>
            <p:cNvPr id="105" name="TextBox 104">
              <a:extLst>
                <a:ext uri="{FF2B5EF4-FFF2-40B4-BE49-F238E27FC236}">
                  <a16:creationId xmlns:a16="http://schemas.microsoft.com/office/drawing/2014/main" id="{5314C0CA-F01E-444B-A4DB-D4549F5D47C9}"/>
                </a:ext>
              </a:extLst>
            </p:cNvPr>
            <p:cNvSpPr txBox="1"/>
            <p:nvPr/>
          </p:nvSpPr>
          <p:spPr>
            <a:xfrm>
              <a:off x="8039712" y="4345358"/>
              <a:ext cx="1216611" cy="420135"/>
            </a:xfrm>
            <a:prstGeom prst="rect">
              <a:avLst/>
            </a:prstGeom>
            <a:noFill/>
          </p:spPr>
          <p:txBody>
            <a:bodyPr wrap="square" rtlCol="0">
              <a:spAutoFit/>
            </a:bodyPr>
            <a:lstStyle/>
            <a:p>
              <a:pPr rtl="0"/>
              <a:r>
                <a:rPr lang="pt-BR" sz="1050"/>
                <a:t>Grupo de Auto Scaling</a:t>
              </a:r>
            </a:p>
          </p:txBody>
        </p:sp>
        <p:sp>
          <p:nvSpPr>
            <p:cNvPr id="108" name="TextBox 107">
              <a:extLst>
                <a:ext uri="{FF2B5EF4-FFF2-40B4-BE49-F238E27FC236}">
                  <a16:creationId xmlns:a16="http://schemas.microsoft.com/office/drawing/2014/main" id="{32085C3E-B3D2-114E-BDA2-0DF53B5E48F6}"/>
                </a:ext>
              </a:extLst>
            </p:cNvPr>
            <p:cNvSpPr txBox="1"/>
            <p:nvPr/>
          </p:nvSpPr>
          <p:spPr>
            <a:xfrm>
              <a:off x="2063258" y="2572787"/>
              <a:ext cx="801822" cy="577081"/>
            </a:xfrm>
            <a:prstGeom prst="rect">
              <a:avLst/>
            </a:prstGeom>
            <a:noFill/>
          </p:spPr>
          <p:txBody>
            <a:bodyPr wrap="none" rtlCol="0">
              <a:spAutoFit/>
            </a:bodyPr>
            <a:lstStyle/>
            <a:p>
              <a:pPr algn="ctr" rtl="0"/>
              <a:r>
                <a:rPr lang="pt-BR" sz="1050">
                  <a:latin typeface="Amazon Ember Light" panose="020B0403020204020204" pitchFamily="34" charset="0"/>
                  <a:ea typeface="Amazon Ember Light" panose="020B0403020204020204" pitchFamily="34" charset="0"/>
                  <a:cs typeface="Amazon Ember Light" panose="020B0403020204020204" pitchFamily="34" charset="0"/>
                </a:rPr>
                <a:t>Web </a:t>
              </a:r>
            </a:p>
            <a:p>
              <a:pPr algn="ctr" rtl="0"/>
              <a:r>
                <a:rPr lang="pt-BR" sz="1050">
                  <a:latin typeface="Amazon Ember Light" panose="020B0403020204020204" pitchFamily="34" charset="0"/>
                  <a:ea typeface="Amazon Ember Light" panose="020B0403020204020204" pitchFamily="34" charset="0"/>
                  <a:cs typeface="Amazon Ember Light" panose="020B0403020204020204" pitchFamily="34" charset="0"/>
                </a:rPr>
                <a:t>de </a:t>
              </a:r>
              <a:r>
                <a:rPr lang="pt-BR" sz="105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05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050" smtClean="0">
                  <a:latin typeface="Amazon Ember Light" panose="020B0403020204020204" pitchFamily="34" charset="0"/>
                  <a:ea typeface="Amazon Ember Light" panose="020B0403020204020204" pitchFamily="34" charset="0"/>
                  <a:cs typeface="Amazon Ember Light" panose="020B0403020204020204" pitchFamily="34" charset="0"/>
                </a:rPr>
                <a:t>aplicativos</a:t>
              </a:r>
              <a:endParaRPr lang="pt-BR" sz="105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1" name="TextBox 110">
              <a:extLst>
                <a:ext uri="{FF2B5EF4-FFF2-40B4-BE49-F238E27FC236}">
                  <a16:creationId xmlns:a16="http://schemas.microsoft.com/office/drawing/2014/main" id="{1EFB1EAE-9B24-0C42-841F-3A1369A50939}"/>
                </a:ext>
              </a:extLst>
            </p:cNvPr>
            <p:cNvSpPr txBox="1"/>
            <p:nvPr/>
          </p:nvSpPr>
          <p:spPr>
            <a:xfrm>
              <a:off x="3040594" y="2560627"/>
              <a:ext cx="801822" cy="577081"/>
            </a:xfrm>
            <a:prstGeom prst="rect">
              <a:avLst/>
            </a:prstGeom>
            <a:noFill/>
          </p:spPr>
          <p:txBody>
            <a:bodyPr wrap="none" rtlCol="0">
              <a:spAutoFit/>
            </a:bodyPr>
            <a:lstStyle/>
            <a:p>
              <a:pPr algn="ctr" rtl="0"/>
              <a:r>
                <a:rPr lang="pt-BR" sz="1050">
                  <a:latin typeface="Amazon Ember Light" panose="020B0403020204020204" pitchFamily="34" charset="0"/>
                  <a:ea typeface="Amazon Ember Light" panose="020B0403020204020204" pitchFamily="34" charset="0"/>
                  <a:cs typeface="Amazon Ember Light" panose="020B0403020204020204" pitchFamily="34" charset="0"/>
                </a:rPr>
                <a:t>Web </a:t>
              </a:r>
            </a:p>
            <a:p>
              <a:pPr algn="ctr" rtl="0"/>
              <a:r>
                <a:rPr lang="pt-BR" sz="1050">
                  <a:latin typeface="Amazon Ember Light" panose="020B0403020204020204" pitchFamily="34" charset="0"/>
                  <a:ea typeface="Amazon Ember Light" panose="020B0403020204020204" pitchFamily="34" charset="0"/>
                  <a:cs typeface="Amazon Ember Light" panose="020B0403020204020204" pitchFamily="34" charset="0"/>
                </a:rPr>
                <a:t>de </a:t>
              </a:r>
              <a:r>
                <a:rPr lang="pt-BR" sz="105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05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050" smtClean="0">
                  <a:latin typeface="Amazon Ember Light" panose="020B0403020204020204" pitchFamily="34" charset="0"/>
                  <a:ea typeface="Amazon Ember Light" panose="020B0403020204020204" pitchFamily="34" charset="0"/>
                  <a:cs typeface="Amazon Ember Light" panose="020B0403020204020204" pitchFamily="34" charset="0"/>
                </a:rPr>
                <a:t>aplicativos</a:t>
              </a:r>
              <a:endParaRPr lang="pt-BR" sz="105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12" name="Straight Arrow Connector 111">
              <a:extLst>
                <a:ext uri="{FF2B5EF4-FFF2-40B4-BE49-F238E27FC236}">
                  <a16:creationId xmlns:a16="http://schemas.microsoft.com/office/drawing/2014/main" id="{587BFBF5-340D-404A-AB69-46A99F1633D1}"/>
                </a:ext>
              </a:extLst>
            </p:cNvPr>
            <p:cNvCxnSpPr>
              <a:cxnSpLocks/>
            </p:cNvCxnSpPr>
            <p:nvPr/>
          </p:nvCxnSpPr>
          <p:spPr>
            <a:xfrm>
              <a:off x="5563518" y="2909824"/>
              <a:ext cx="1294717" cy="0"/>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7569DB6A-AD29-FF4E-A3D0-7DA060D57C9B}"/>
                </a:ext>
              </a:extLst>
            </p:cNvPr>
            <p:cNvCxnSpPr/>
            <p:nvPr/>
          </p:nvCxnSpPr>
          <p:spPr>
            <a:xfrm flipH="1">
              <a:off x="5184260" y="2034028"/>
              <a:ext cx="3403" cy="559944"/>
            </a:xfrm>
            <a:prstGeom prst="straightConnector1">
              <a:avLst/>
            </a:prstGeom>
            <a:ln w="28575">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5" name="TextBox 38">
              <a:extLst>
                <a:ext uri="{FF2B5EF4-FFF2-40B4-BE49-F238E27FC236}">
                  <a16:creationId xmlns:a16="http://schemas.microsoft.com/office/drawing/2014/main" id="{18E339E0-7101-6C48-BECD-5D290BE8ACA8}"/>
                </a:ext>
              </a:extLst>
            </p:cNvPr>
            <p:cNvSpPr txBox="1">
              <a:spLocks noChangeArrowheads="1"/>
            </p:cNvSpPr>
            <p:nvPr/>
          </p:nvSpPr>
          <p:spPr bwMode="auto">
            <a:xfrm>
              <a:off x="4001546" y="3232733"/>
              <a:ext cx="2377189" cy="430887"/>
            </a:xfrm>
            <a:prstGeom prst="rect">
              <a:avLst/>
            </a:prstGeom>
            <a:noFill/>
            <a:ln w="9525">
              <a:noFill/>
              <a:miter lim="800000"/>
              <a:headEnd/>
              <a:tailEnd/>
            </a:ln>
          </p:spPr>
          <p:txBody>
            <a:bodyPr wrap="square" rtlCol="0">
              <a:spAutoFit/>
            </a:bodyPr>
            <a:lstStyle/>
            <a:p>
              <a:pPr algn="ctr" rtl="0"/>
              <a:r>
                <a:rPr lang="pt-BR" sz="1100">
                  <a:ea typeface="Amazon Ember" panose="020B0603020204020204" pitchFamily="34" charset="0"/>
                  <a:cs typeface="Amazon Ember" panose="020B0603020204020204" pitchFamily="34" charset="0"/>
                </a:rPr>
                <a:t>Zona hospedada do</a:t>
              </a:r>
            </a:p>
            <a:p>
              <a:pPr algn="ctr" rtl="0"/>
              <a:r>
                <a:rPr lang="pt-BR" sz="1100">
                  <a:ea typeface="Amazon Ember" panose="020B0603020204020204" pitchFamily="34" charset="0"/>
                  <a:cs typeface="Amazon Ember" panose="020B0603020204020204" pitchFamily="34" charset="0"/>
                </a:rPr>
                <a:t>Route 53</a:t>
              </a:r>
            </a:p>
          </p:txBody>
        </p:sp>
        <p:pic>
          <p:nvPicPr>
            <p:cNvPr id="116" name="Graphic 115">
              <a:extLst>
                <a:ext uri="{FF2B5EF4-FFF2-40B4-BE49-F238E27FC236}">
                  <a16:creationId xmlns:a16="http://schemas.microsoft.com/office/drawing/2014/main" id="{F694E4BF-CE91-5247-AB4C-6965897E1DE0}"/>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4883573" y="2616975"/>
              <a:ext cx="601373" cy="601373"/>
            </a:xfrm>
            <a:prstGeom prst="rect">
              <a:avLst/>
            </a:prstGeom>
          </p:spPr>
        </p:pic>
        <p:sp>
          <p:nvSpPr>
            <p:cNvPr id="117" name="TextBox 10">
              <a:extLst>
                <a:ext uri="{FF2B5EF4-FFF2-40B4-BE49-F238E27FC236}">
                  <a16:creationId xmlns:a16="http://schemas.microsoft.com/office/drawing/2014/main" id="{C7A62365-7FC1-4C4A-B6C7-26ADA64F08E0}"/>
                </a:ext>
              </a:extLst>
            </p:cNvPr>
            <p:cNvSpPr txBox="1"/>
            <p:nvPr/>
          </p:nvSpPr>
          <p:spPr>
            <a:xfrm>
              <a:off x="4460678" y="1447716"/>
              <a:ext cx="1550277" cy="43088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sz="1100">
                  <a:ea typeface="Amazon Ember" panose="020B0603020204020204" pitchFamily="34" charset="0"/>
                  <a:cs typeface="Amazon Ember" panose="020B0603020204020204" pitchFamily="34" charset="0"/>
                </a:rPr>
                <a:t>Acesso do usuário ou do sistema</a:t>
              </a:r>
              <a:endParaRPr lang="en-US" sz="1100" dirty="0">
                <a:ea typeface="Amazon Ember" panose="020B0603020204020204" pitchFamily="34" charset="0"/>
                <a:cs typeface="Amazon Ember" panose="020B0603020204020204" pitchFamily="34" charset="0"/>
              </a:endParaRPr>
            </a:p>
          </p:txBody>
        </p:sp>
        <p:sp>
          <p:nvSpPr>
            <p:cNvPr id="118" name="TextBox 117">
              <a:extLst>
                <a:ext uri="{FF2B5EF4-FFF2-40B4-BE49-F238E27FC236}">
                  <a16:creationId xmlns:a16="http://schemas.microsoft.com/office/drawing/2014/main" id="{A8665968-9B73-474C-B4F3-258C7D6734F3}"/>
                </a:ext>
              </a:extLst>
            </p:cNvPr>
            <p:cNvSpPr txBox="1"/>
            <p:nvPr/>
          </p:nvSpPr>
          <p:spPr>
            <a:xfrm>
              <a:off x="5463837" y="2573586"/>
              <a:ext cx="1006203" cy="261610"/>
            </a:xfrm>
            <a:prstGeom prst="rect">
              <a:avLst/>
            </a:prstGeom>
            <a:noFill/>
          </p:spPr>
          <p:txBody>
            <a:bodyPr wrap="square" rtlCol="0">
              <a:spAutoFit/>
            </a:bodyPr>
            <a:lstStyle/>
            <a:p>
              <a:pPr algn="ctr" rtl="0"/>
              <a:r>
                <a:rPr lang="pt-BR" sz="1050">
                  <a:latin typeface="Amazon Ember Light" panose="020B0403020204020204" pitchFamily="34" charset="0"/>
                  <a:ea typeface="Amazon Ember Light" panose="020B0403020204020204" pitchFamily="34" charset="0"/>
                  <a:cs typeface="Amazon Ember Light" panose="020B0403020204020204" pitchFamily="34" charset="0"/>
                </a:rPr>
                <a:t>Servidor</a:t>
              </a:r>
              <a:endParaRPr lang="en-US" sz="10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4" name="Rectangle 53">
              <a:extLst>
                <a:ext uri="{FF2B5EF4-FFF2-40B4-BE49-F238E27FC236}">
                  <a16:creationId xmlns:a16="http://schemas.microsoft.com/office/drawing/2014/main" id="{09A9A2F2-7DA4-114E-941A-F2BE770ACD6F}"/>
                </a:ext>
              </a:extLst>
            </p:cNvPr>
            <p:cNvSpPr/>
            <p:nvPr/>
          </p:nvSpPr>
          <p:spPr>
            <a:xfrm>
              <a:off x="1509287" y="1375260"/>
              <a:ext cx="2562866" cy="4651488"/>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endParaRPr lang="en-US" sz="900" dirty="0">
                <a:solidFill>
                  <a:srgbClr val="5A6B86"/>
                </a:solidFill>
              </a:endParaRPr>
            </a:p>
          </p:txBody>
        </p:sp>
        <p:sp>
          <p:nvSpPr>
            <p:cNvPr id="55" name="TextBox 54">
              <a:extLst>
                <a:ext uri="{FF2B5EF4-FFF2-40B4-BE49-F238E27FC236}">
                  <a16:creationId xmlns:a16="http://schemas.microsoft.com/office/drawing/2014/main" id="{A67465B0-6A4F-0243-9CAB-679F316EC42F}"/>
                </a:ext>
              </a:extLst>
            </p:cNvPr>
            <p:cNvSpPr txBox="1"/>
            <p:nvPr/>
          </p:nvSpPr>
          <p:spPr>
            <a:xfrm>
              <a:off x="1482783" y="1416474"/>
              <a:ext cx="2460930" cy="261610"/>
            </a:xfrm>
            <a:prstGeom prst="rect">
              <a:avLst/>
            </a:prstGeom>
            <a:noFill/>
          </p:spPr>
          <p:txBody>
            <a:bodyPr wrap="none" rtlCol="0">
              <a:spAutoFit/>
            </a:bodyPr>
            <a:lstStyle/>
            <a:p>
              <a:pPr rtl="0"/>
              <a:r>
                <a:rPr lang="pt-BR" sz="1100">
                  <a:latin typeface="Amazon Ember Light" panose="020B0403020204020204" pitchFamily="34" charset="0"/>
                  <a:ea typeface="Amazon Ember Light" panose="020B0403020204020204" pitchFamily="34" charset="0"/>
                  <a:cs typeface="Amazon Ember Light" panose="020B0403020204020204" pitchFamily="34" charset="0"/>
                </a:rPr>
                <a:t>Nuvem on-premises </a:t>
              </a:r>
              <a:r>
                <a:rPr lang="pt-BR" sz="1100" i="1">
                  <a:latin typeface="Amazon Ember Light" panose="020B0403020204020204" pitchFamily="34" charset="0"/>
                  <a:ea typeface="Amazon Ember Light" panose="020B0403020204020204" pitchFamily="34" charset="0"/>
                  <a:cs typeface="Amazon Ember Light" panose="020B0403020204020204" pitchFamily="34" charset="0"/>
                </a:rPr>
                <a:t>ou</a:t>
              </a:r>
              <a:r>
                <a:rPr lang="pt-BR" sz="1100">
                  <a:latin typeface="Amazon Ember Light" panose="020B0403020204020204" pitchFamily="34" charset="0"/>
                  <a:ea typeface="Amazon Ember Light" panose="020B0403020204020204" pitchFamily="34" charset="0"/>
                  <a:cs typeface="Amazon Ember Light" panose="020B0403020204020204" pitchFamily="34" charset="0"/>
                </a:rPr>
                <a:t> Nuvem AWS </a:t>
              </a:r>
            </a:p>
          </p:txBody>
        </p:sp>
      </p:grpSp>
    </p:spTree>
    <p:custDataLst>
      <p:tags r:id="rId1"/>
    </p:custDataLst>
    <p:extLst>
      <p:ext uri="{BB962C8B-B14F-4D97-AF65-F5344CB8AC3E}">
        <p14:creationId xmlns:p14="http://schemas.microsoft.com/office/powerpoint/2010/main" val="1068566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Padrão de espera passiva: lista de verificação</a:t>
            </a:r>
          </a:p>
        </p:txBody>
      </p:sp>
      <p:sp>
        <p:nvSpPr>
          <p:cNvPr id="3" name="Content Placeholder 2"/>
          <p:cNvSpPr>
            <a:spLocks noGrp="1"/>
          </p:cNvSpPr>
          <p:nvPr>
            <p:ph idx="1"/>
          </p:nvPr>
        </p:nvSpPr>
        <p:spPr/>
        <p:txBody>
          <a:bodyPr rtlCol="0"/>
          <a:lstStyle/>
          <a:p>
            <a:pPr marL="0" indent="0" rtl="0">
              <a:buNone/>
            </a:pPr>
            <a:r>
              <a:rPr lang="pt-BR">
                <a:solidFill>
                  <a:schemeClr val="accent5"/>
                </a:solidFill>
                <a:latin typeface="Amazon Ember" panose="02000000000000000000" pitchFamily="2" charset="0"/>
                <a:ea typeface="Amazon Ember" panose="02000000000000000000" pitchFamily="2" charset="0"/>
              </a:rPr>
              <a:t>Preparação</a:t>
            </a:r>
          </a:p>
          <a:p>
            <a:pPr lvl="1" rtl="0"/>
            <a:r>
              <a:rPr lang="pt-BR"/>
              <a:t>Semelhante à chama piloto</a:t>
            </a:r>
          </a:p>
          <a:p>
            <a:pPr lvl="1" rtl="0"/>
            <a:r>
              <a:rPr lang="pt-BR"/>
              <a:t>Todos os componentes necessários estão em execução 24 horas por dia, 7 dias por semana, mas não são escalado para o tráfego de produção</a:t>
            </a:r>
          </a:p>
          <a:p>
            <a:pPr lvl="1" rtl="0"/>
            <a:r>
              <a:rPr lang="pt-BR"/>
              <a:t>Melhor prática: testes contínuos</a:t>
            </a:r>
          </a:p>
          <a:p>
            <a:pPr lvl="2" rtl="0"/>
            <a:r>
              <a:rPr lang="pt-BR"/>
              <a:t>Envia um fluxo do subconjunto estatístico do tráfego de produção para o site de recuperação de desastres</a:t>
            </a:r>
          </a:p>
          <a:p>
            <a:pPr rtl="0"/>
            <a:endParaRPr lang="en-US" dirty="0"/>
          </a:p>
        </p:txBody>
      </p:sp>
      <p:sp>
        <p:nvSpPr>
          <p:cNvPr id="6" name="Content Placeholder 5">
            <a:extLst>
              <a:ext uri="{FF2B5EF4-FFF2-40B4-BE49-F238E27FC236}">
                <a16:creationId xmlns:a16="http://schemas.microsoft.com/office/drawing/2014/main" id="{98C7B6ED-CFB4-C841-83C6-748311B3BB1C}"/>
              </a:ext>
            </a:extLst>
          </p:cNvPr>
          <p:cNvSpPr>
            <a:spLocks noGrp="1"/>
          </p:cNvSpPr>
          <p:nvPr>
            <p:ph idx="13"/>
          </p:nvPr>
        </p:nvSpPr>
        <p:spPr/>
        <p:txBody>
          <a:bodyPr rtlCol="0"/>
          <a:lstStyle/>
          <a:p>
            <a:pPr marL="0" indent="0" rtl="0">
              <a:buNone/>
            </a:pPr>
            <a:r>
              <a:rPr lang="pt-BR">
                <a:solidFill>
                  <a:schemeClr val="accent5"/>
                </a:solidFill>
                <a:latin typeface="Amazon Ember" panose="02000000000000000000" pitchFamily="2" charset="0"/>
                <a:ea typeface="Amazon Ember" panose="02000000000000000000" pitchFamily="2" charset="0"/>
              </a:rPr>
              <a:t>Em caso de desastre</a:t>
            </a:r>
          </a:p>
          <a:p>
            <a:pPr lvl="1" rtl="0"/>
            <a:r>
              <a:rPr lang="pt-BR"/>
              <a:t>Faça failover imediato da carga de produção mais crítica</a:t>
            </a:r>
          </a:p>
          <a:p>
            <a:pPr lvl="2" rtl="0"/>
            <a:r>
              <a:rPr lang="pt-BR"/>
              <a:t>Ajuste os registros de DNS apontando-os para a AWS</a:t>
            </a:r>
          </a:p>
          <a:p>
            <a:pPr lvl="1" rtl="0"/>
            <a:r>
              <a:rPr lang="pt-BR"/>
              <a:t>Escale (automaticamente) o sistema para lidar com toda a carga de produção</a:t>
            </a:r>
          </a:p>
          <a:p>
            <a:pPr rtl="0"/>
            <a:endParaRPr lang="en-US" dirty="0"/>
          </a:p>
          <a:p>
            <a:pPr rtl="0"/>
            <a:endParaRPr lang="en-US" dirty="0"/>
          </a:p>
        </p:txBody>
      </p:sp>
    </p:spTree>
    <p:custDataLst>
      <p:tags r:id="rId1"/>
    </p:custDataLst>
    <p:extLst>
      <p:ext uri="{BB962C8B-B14F-4D97-AF65-F5344CB8AC3E}">
        <p14:creationId xmlns:p14="http://schemas.microsoft.com/office/powerpoint/2010/main" val="223387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11671-8C07-ED40-9D25-B7C96C678E50}"/>
              </a:ext>
            </a:extLst>
          </p:cNvPr>
          <p:cNvSpPr>
            <a:spLocks noGrp="1"/>
          </p:cNvSpPr>
          <p:nvPr>
            <p:ph type="title"/>
          </p:nvPr>
        </p:nvSpPr>
        <p:spPr/>
        <p:txBody>
          <a:bodyPr rtlCol="0"/>
          <a:lstStyle/>
          <a:p>
            <a:pPr rtl="0"/>
            <a:r>
              <a:rPr lang="pt-BR"/>
              <a:t>Padrão multissite</a:t>
            </a:r>
          </a:p>
        </p:txBody>
      </p:sp>
      <p:grpSp>
        <p:nvGrpSpPr>
          <p:cNvPr id="5" name="Group 4" descr="before disaster, route 53 routes traffic to web servers one of two fully functional infrastructure loations. One coudl be on-premises or in a first AWS Region and the second is in a second AWS Region. Both regions run a full capacity at all times.">
            <a:extLst>
              <a:ext uri="{FF2B5EF4-FFF2-40B4-BE49-F238E27FC236}">
                <a16:creationId xmlns:a16="http://schemas.microsoft.com/office/drawing/2014/main" id="{BB528897-574F-4922-9156-0C749469F8C0}"/>
              </a:ext>
            </a:extLst>
          </p:cNvPr>
          <p:cNvGrpSpPr/>
          <p:nvPr/>
        </p:nvGrpSpPr>
        <p:grpSpPr>
          <a:xfrm>
            <a:off x="1482783" y="1375260"/>
            <a:ext cx="9804810" cy="4651488"/>
            <a:chOff x="1482783" y="1375260"/>
            <a:chExt cx="9804810" cy="4651488"/>
          </a:xfrm>
        </p:grpSpPr>
        <p:pic>
          <p:nvPicPr>
            <p:cNvPr id="61" name="Graphic 60">
              <a:extLst>
                <a:ext uri="{FF2B5EF4-FFF2-40B4-BE49-F238E27FC236}">
                  <a16:creationId xmlns:a16="http://schemas.microsoft.com/office/drawing/2014/main" id="{958A4AEF-3503-F447-A984-BC5D9B05F6D6}"/>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755653" y="3274159"/>
              <a:ext cx="1421097" cy="1397989"/>
            </a:xfrm>
            <a:prstGeom prst="rect">
              <a:avLst/>
            </a:prstGeom>
          </p:spPr>
        </p:pic>
        <p:sp>
          <p:nvSpPr>
            <p:cNvPr id="62" name="TextBox 61">
              <a:extLst>
                <a:ext uri="{FF2B5EF4-FFF2-40B4-BE49-F238E27FC236}">
                  <a16:creationId xmlns:a16="http://schemas.microsoft.com/office/drawing/2014/main" id="{3F76D504-220A-3E42-AE8B-1AAE0149528A}"/>
                </a:ext>
              </a:extLst>
            </p:cNvPr>
            <p:cNvSpPr txBox="1"/>
            <p:nvPr/>
          </p:nvSpPr>
          <p:spPr>
            <a:xfrm>
              <a:off x="6738056" y="2691100"/>
              <a:ext cx="1169728" cy="430887"/>
            </a:xfrm>
            <a:prstGeom prst="rect">
              <a:avLst/>
            </a:prstGeom>
            <a:noFill/>
          </p:spPr>
          <p:txBody>
            <a:bodyPr wrap="square" rtlCol="0">
              <a:spAutoFit/>
            </a:bodyPr>
            <a:lstStyle/>
            <a:p>
              <a:pPr algn="ctr" rtl="0"/>
              <a:r>
                <a:rPr lang="pt-BR" sz="1050">
                  <a:solidFill>
                    <a:schemeClr val="bg1"/>
                  </a:solidFill>
                  <a:ea typeface="Amazon Ember" panose="020B0603020204020204" pitchFamily="34" charset="0"/>
                  <a:cs typeface="Amazon Ember" panose="020B0603020204020204" pitchFamily="34" charset="0"/>
                </a:rPr>
                <a:t>Web </a:t>
              </a:r>
            </a:p>
            <a:p>
              <a:pPr algn="ctr" rtl="0"/>
              <a:r>
                <a:rPr lang="pt-BR" sz="1050">
                  <a:solidFill>
                    <a:schemeClr val="bg1"/>
                  </a:solidFill>
                  <a:ea typeface="Amazon Ember" panose="020B0603020204020204" pitchFamily="34" charset="0"/>
                  <a:cs typeface="Amazon Ember" panose="020B0603020204020204" pitchFamily="34" charset="0"/>
                </a:rPr>
                <a:t>de aplicativos</a:t>
              </a:r>
              <a:endParaRPr lang="en-US" sz="1050" dirty="0">
                <a:solidFill>
                  <a:schemeClr val="bg1"/>
                </a:solidFill>
                <a:ea typeface="Amazon Ember" panose="020B0603020204020204" pitchFamily="34" charset="0"/>
                <a:cs typeface="Amazon Ember" panose="020B0603020204020204" pitchFamily="34" charset="0"/>
              </a:endParaRPr>
            </a:p>
          </p:txBody>
        </p:sp>
        <p:sp>
          <p:nvSpPr>
            <p:cNvPr id="63" name="Right Brace 62">
              <a:extLst>
                <a:ext uri="{FF2B5EF4-FFF2-40B4-BE49-F238E27FC236}">
                  <a16:creationId xmlns:a16="http://schemas.microsoft.com/office/drawing/2014/main" id="{C1676878-2B95-9644-A537-07906395374F}"/>
                </a:ext>
              </a:extLst>
            </p:cNvPr>
            <p:cNvSpPr/>
            <p:nvPr/>
          </p:nvSpPr>
          <p:spPr>
            <a:xfrm rot="10800000" flipH="1">
              <a:off x="8899067" y="2597956"/>
              <a:ext cx="647227" cy="1662085"/>
            </a:xfrm>
            <a:prstGeom prst="rightBrace">
              <a:avLst>
                <a:gd name="adj1" fmla="val 0"/>
                <a:gd name="adj2" fmla="val 50000"/>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sz="1050" dirty="0">
                <a:ea typeface="Amazon Ember" panose="020B0603020204020204" pitchFamily="34" charset="0"/>
                <a:cs typeface="Amazon Ember" panose="020B0603020204020204" pitchFamily="34" charset="0"/>
              </a:endParaRPr>
            </a:p>
          </p:txBody>
        </p:sp>
        <p:sp>
          <p:nvSpPr>
            <p:cNvPr id="64" name="TextBox 63">
              <a:extLst>
                <a:ext uri="{FF2B5EF4-FFF2-40B4-BE49-F238E27FC236}">
                  <a16:creationId xmlns:a16="http://schemas.microsoft.com/office/drawing/2014/main" id="{983B7F87-974B-6249-8C60-08858E500F69}"/>
                </a:ext>
              </a:extLst>
            </p:cNvPr>
            <p:cNvSpPr txBox="1"/>
            <p:nvPr/>
          </p:nvSpPr>
          <p:spPr>
            <a:xfrm>
              <a:off x="9630806" y="3246274"/>
              <a:ext cx="1656787" cy="430887"/>
            </a:xfrm>
            <a:prstGeom prst="rect">
              <a:avLst/>
            </a:prstGeom>
            <a:noFill/>
          </p:spPr>
          <p:txBody>
            <a:bodyPr wrap="square" rtlCol="0">
              <a:spAutoFit/>
            </a:bodyPr>
            <a:lstStyle/>
            <a:p>
              <a:pPr rtl="0"/>
              <a:r>
                <a:rPr lang="pt-BR" sz="1100">
                  <a:solidFill>
                    <a:schemeClr val="accent6"/>
                  </a:solidFill>
                  <a:latin typeface="Amazon Ember" panose="02000000000000000000" pitchFamily="2" charset="0"/>
                  <a:ea typeface="Amazon Ember" panose="02000000000000000000" pitchFamily="2" charset="0"/>
                  <a:cs typeface="Amazon Ember" panose="020B0603020204020204" pitchFamily="34" charset="0"/>
                </a:rPr>
                <a:t>Capacidade total sempre em execução</a:t>
              </a:r>
              <a:endParaRPr lang="en-US" sz="1100" dirty="0">
                <a:solidFill>
                  <a:schemeClr val="accent6"/>
                </a:solidFill>
                <a:latin typeface="Amazon Ember" panose="02000000000000000000" pitchFamily="2" charset="0"/>
                <a:ea typeface="Amazon Ember" panose="02000000000000000000" pitchFamily="2" charset="0"/>
                <a:cs typeface="Amazon Ember" panose="020B0603020204020204" pitchFamily="34" charset="0"/>
              </a:endParaRPr>
            </a:p>
          </p:txBody>
        </p:sp>
        <p:cxnSp>
          <p:nvCxnSpPr>
            <p:cNvPr id="76" name="Straight Arrow Connector 75">
              <a:extLst>
                <a:ext uri="{FF2B5EF4-FFF2-40B4-BE49-F238E27FC236}">
                  <a16:creationId xmlns:a16="http://schemas.microsoft.com/office/drawing/2014/main" id="{71841EC5-3B3C-494B-ABA5-5545BA25DA56}"/>
                </a:ext>
              </a:extLst>
            </p:cNvPr>
            <p:cNvCxnSpPr>
              <a:cxnSpLocks/>
            </p:cNvCxnSpPr>
            <p:nvPr/>
          </p:nvCxnSpPr>
          <p:spPr>
            <a:xfrm>
              <a:off x="5563518" y="2909824"/>
              <a:ext cx="1294717" cy="0"/>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7" name="TextBox 10">
              <a:extLst>
                <a:ext uri="{FF2B5EF4-FFF2-40B4-BE49-F238E27FC236}">
                  <a16:creationId xmlns:a16="http://schemas.microsoft.com/office/drawing/2014/main" id="{33AD0900-F65F-F949-8C5E-E6A40A722D47}"/>
                </a:ext>
              </a:extLst>
            </p:cNvPr>
            <p:cNvSpPr txBox="1"/>
            <p:nvPr/>
          </p:nvSpPr>
          <p:spPr>
            <a:xfrm>
              <a:off x="4453044" y="1731999"/>
              <a:ext cx="1550277"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sz="1100">
                  <a:ea typeface="Amazon Ember" panose="020B0603020204020204" pitchFamily="34" charset="0"/>
                  <a:cs typeface="Amazon Ember" panose="020B0603020204020204" pitchFamily="34" charset="0"/>
                </a:rPr>
                <a:t>Usuário ou sistema</a:t>
              </a:r>
              <a:endParaRPr lang="en-US" sz="1100" dirty="0">
                <a:ea typeface="Amazon Ember" panose="020B0603020204020204" pitchFamily="34" charset="0"/>
                <a:cs typeface="Amazon Ember" panose="020B0603020204020204" pitchFamily="34" charset="0"/>
              </a:endParaRPr>
            </a:p>
          </p:txBody>
        </p:sp>
        <p:cxnSp>
          <p:nvCxnSpPr>
            <p:cNvPr id="78" name="Straight Arrow Connector 77">
              <a:extLst>
                <a:ext uri="{FF2B5EF4-FFF2-40B4-BE49-F238E27FC236}">
                  <a16:creationId xmlns:a16="http://schemas.microsoft.com/office/drawing/2014/main" id="{06C2E114-5F04-6C45-81F1-A6FC637A6489}"/>
                </a:ext>
              </a:extLst>
            </p:cNvPr>
            <p:cNvCxnSpPr/>
            <p:nvPr/>
          </p:nvCxnSpPr>
          <p:spPr>
            <a:xfrm flipH="1">
              <a:off x="5184260" y="2034028"/>
              <a:ext cx="3403" cy="559944"/>
            </a:xfrm>
            <a:prstGeom prst="straightConnector1">
              <a:avLst/>
            </a:prstGeom>
            <a:ln w="28575">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9" name="TextBox 38">
              <a:extLst>
                <a:ext uri="{FF2B5EF4-FFF2-40B4-BE49-F238E27FC236}">
                  <a16:creationId xmlns:a16="http://schemas.microsoft.com/office/drawing/2014/main" id="{ECEE3CD3-7277-6840-9AE9-067530BFE291}"/>
                </a:ext>
              </a:extLst>
            </p:cNvPr>
            <p:cNvSpPr txBox="1">
              <a:spLocks noChangeArrowheads="1"/>
            </p:cNvSpPr>
            <p:nvPr/>
          </p:nvSpPr>
          <p:spPr bwMode="auto">
            <a:xfrm>
              <a:off x="4001546" y="3232733"/>
              <a:ext cx="2377189" cy="430887"/>
            </a:xfrm>
            <a:prstGeom prst="rect">
              <a:avLst/>
            </a:prstGeom>
            <a:noFill/>
            <a:ln w="9525">
              <a:noFill/>
              <a:miter lim="800000"/>
              <a:headEnd/>
              <a:tailEnd/>
            </a:ln>
          </p:spPr>
          <p:txBody>
            <a:bodyPr wrap="square" rtlCol="0">
              <a:spAutoFit/>
            </a:bodyPr>
            <a:lstStyle/>
            <a:p>
              <a:pPr algn="ctr" rtl="0"/>
              <a:r>
                <a:rPr lang="pt-BR" sz="1100">
                  <a:ea typeface="Amazon Ember" panose="020B0603020204020204" pitchFamily="34" charset="0"/>
                  <a:cs typeface="Amazon Ember" panose="020B0603020204020204" pitchFamily="34" charset="0"/>
                </a:rPr>
                <a:t>Zona hospedada do</a:t>
              </a:r>
            </a:p>
            <a:p>
              <a:pPr algn="ctr" rtl="0"/>
              <a:r>
                <a:rPr lang="pt-BR" sz="1100">
                  <a:ea typeface="Amazon Ember" panose="020B0603020204020204" pitchFamily="34" charset="0"/>
                  <a:cs typeface="Amazon Ember" panose="020B0603020204020204" pitchFamily="34" charset="0"/>
                </a:rPr>
                <a:t>Route 53</a:t>
              </a:r>
            </a:p>
          </p:txBody>
        </p:sp>
        <p:cxnSp>
          <p:nvCxnSpPr>
            <p:cNvPr id="81" name="Straight Connector 80">
              <a:extLst>
                <a:ext uri="{FF2B5EF4-FFF2-40B4-BE49-F238E27FC236}">
                  <a16:creationId xmlns:a16="http://schemas.microsoft.com/office/drawing/2014/main" id="{4751F5A8-924C-3249-8ED4-3A68F82CA806}"/>
                </a:ext>
              </a:extLst>
            </p:cNvPr>
            <p:cNvCxnSpPr>
              <a:cxnSpLocks/>
              <a:stCxn id="89" idx="3"/>
              <a:endCxn id="94" idx="1"/>
            </p:cNvCxnSpPr>
            <p:nvPr/>
          </p:nvCxnSpPr>
          <p:spPr>
            <a:xfrm>
              <a:off x="3309580" y="5192625"/>
              <a:ext cx="4187694" cy="4606"/>
            </a:xfrm>
            <a:prstGeom prst="line">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651BA43F-28B4-314C-97EA-49886E2806D8}"/>
                </a:ext>
              </a:extLst>
            </p:cNvPr>
            <p:cNvSpPr txBox="1"/>
            <p:nvPr/>
          </p:nvSpPr>
          <p:spPr>
            <a:xfrm>
              <a:off x="4022570" y="5224156"/>
              <a:ext cx="2562866" cy="261610"/>
            </a:xfrm>
            <a:prstGeom prst="rect">
              <a:avLst/>
            </a:prstGeom>
            <a:noFill/>
          </p:spPr>
          <p:txBody>
            <a:bodyPr wrap="square" rtlCol="0">
              <a:spAutoFit/>
            </a:bodyPr>
            <a:lstStyle/>
            <a:p>
              <a:pPr algn="ctr" rtl="0"/>
              <a:r>
                <a:rPr lang="pt-BR" sz="1100">
                  <a:ea typeface="Amazon Ember Light" panose="020B0403020204020204" pitchFamily="34" charset="0"/>
                  <a:cs typeface="Amazon Ember Light" panose="020B0403020204020204" pitchFamily="34" charset="0"/>
                </a:rPr>
                <a:t>Replicação e espelhamento de dados</a:t>
              </a:r>
              <a:endParaRPr lang="en-US" sz="1100" dirty="0">
                <a:ea typeface="Amazon Ember Light" panose="020B0403020204020204" pitchFamily="34" charset="0"/>
                <a:cs typeface="Amazon Ember Light" panose="020B0403020204020204" pitchFamily="34" charset="0"/>
              </a:endParaRPr>
            </a:p>
          </p:txBody>
        </p:sp>
        <p:sp>
          <p:nvSpPr>
            <p:cNvPr id="85" name="Rectangle 84">
              <a:extLst>
                <a:ext uri="{FF2B5EF4-FFF2-40B4-BE49-F238E27FC236}">
                  <a16:creationId xmlns:a16="http://schemas.microsoft.com/office/drawing/2014/main" id="{1D553464-E4C8-764F-BA42-6ADF517E13B1}"/>
                </a:ext>
              </a:extLst>
            </p:cNvPr>
            <p:cNvSpPr/>
            <p:nvPr/>
          </p:nvSpPr>
          <p:spPr>
            <a:xfrm>
              <a:off x="6565395" y="1375260"/>
              <a:ext cx="2834800" cy="465148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100">
                  <a:solidFill>
                    <a:sysClr val="windowText" lastClr="000000"/>
                  </a:solidFill>
                </a:rPr>
                <a:t>Nuvem AWS</a:t>
              </a:r>
            </a:p>
          </p:txBody>
        </p:sp>
        <p:pic>
          <p:nvPicPr>
            <p:cNvPr id="86" name="Graphic 85">
              <a:extLst>
                <a:ext uri="{FF2B5EF4-FFF2-40B4-BE49-F238E27FC236}">
                  <a16:creationId xmlns:a16="http://schemas.microsoft.com/office/drawing/2014/main" id="{B7180411-9634-6949-BF5E-4E1C05EDDC45}"/>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577736" y="1392958"/>
              <a:ext cx="330200" cy="330200"/>
            </a:xfrm>
            <a:prstGeom prst="rect">
              <a:avLst/>
            </a:prstGeom>
          </p:spPr>
        </p:pic>
        <p:pic>
          <p:nvPicPr>
            <p:cNvPr id="87" name="Graphic 86">
              <a:extLst>
                <a:ext uri="{FF2B5EF4-FFF2-40B4-BE49-F238E27FC236}">
                  <a16:creationId xmlns:a16="http://schemas.microsoft.com/office/drawing/2014/main" id="{42B1B32F-482C-EB4C-8EFE-B03C8BEBED18}"/>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297905" y="2666396"/>
              <a:ext cx="469900" cy="469900"/>
            </a:xfrm>
            <a:prstGeom prst="rect">
              <a:avLst/>
            </a:prstGeom>
          </p:spPr>
        </p:pic>
        <p:sp>
          <p:nvSpPr>
            <p:cNvPr id="88" name="TextBox 87">
              <a:extLst>
                <a:ext uri="{FF2B5EF4-FFF2-40B4-BE49-F238E27FC236}">
                  <a16:creationId xmlns:a16="http://schemas.microsoft.com/office/drawing/2014/main" id="{CDC4BEF7-8A4F-A242-998C-D60C92A905EC}"/>
                </a:ext>
              </a:extLst>
            </p:cNvPr>
            <p:cNvSpPr txBox="1"/>
            <p:nvPr/>
          </p:nvSpPr>
          <p:spPr>
            <a:xfrm>
              <a:off x="7225248" y="3105114"/>
              <a:ext cx="1315698" cy="261610"/>
            </a:xfrm>
            <a:prstGeom prst="rect">
              <a:avLst/>
            </a:prstGeom>
            <a:noFill/>
          </p:spPr>
          <p:txBody>
            <a:bodyPr wrap="square" rtlCol="0">
              <a:spAutoFit/>
            </a:bodyPr>
            <a:lstStyle/>
            <a:p>
              <a:pPr algn="ctr" rtl="0"/>
              <a:r>
                <a:rPr lang="pt-BR" sz="1100"/>
                <a:t>Servidores Web</a:t>
              </a:r>
            </a:p>
          </p:txBody>
        </p:sp>
        <p:pic>
          <p:nvPicPr>
            <p:cNvPr id="89" name="Graphic 88">
              <a:extLst>
                <a:ext uri="{FF2B5EF4-FFF2-40B4-BE49-F238E27FC236}">
                  <a16:creationId xmlns:a16="http://schemas.microsoft.com/office/drawing/2014/main" id="{40C17DC5-A233-C04C-88C7-A8384FB400F3}"/>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669500" y="4872585"/>
              <a:ext cx="640080" cy="640080"/>
            </a:xfrm>
            <a:prstGeom prst="rect">
              <a:avLst/>
            </a:prstGeom>
          </p:spPr>
        </p:pic>
        <p:sp>
          <p:nvSpPr>
            <p:cNvPr id="90" name="Rectangle 89">
              <a:extLst>
                <a:ext uri="{FF2B5EF4-FFF2-40B4-BE49-F238E27FC236}">
                  <a16:creationId xmlns:a16="http://schemas.microsoft.com/office/drawing/2014/main" id="{7B8A7F62-8308-F346-99EA-45749A75D533}"/>
                </a:ext>
              </a:extLst>
            </p:cNvPr>
            <p:cNvSpPr/>
            <p:nvPr/>
          </p:nvSpPr>
          <p:spPr>
            <a:xfrm>
              <a:off x="2699828" y="4941775"/>
              <a:ext cx="344248"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200" dirty="0"/>
            </a:p>
          </p:txBody>
        </p:sp>
        <p:sp>
          <p:nvSpPr>
            <p:cNvPr id="91" name="Rectangle 90">
              <a:extLst>
                <a:ext uri="{FF2B5EF4-FFF2-40B4-BE49-F238E27FC236}">
                  <a16:creationId xmlns:a16="http://schemas.microsoft.com/office/drawing/2014/main" id="{F5B28779-727C-6042-B1CF-9424EE56E9D5}"/>
                </a:ext>
              </a:extLst>
            </p:cNvPr>
            <p:cNvSpPr/>
            <p:nvPr/>
          </p:nvSpPr>
          <p:spPr>
            <a:xfrm>
              <a:off x="2749957" y="4944958"/>
              <a:ext cx="457816" cy="189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200" dirty="0"/>
            </a:p>
          </p:txBody>
        </p:sp>
        <p:sp>
          <p:nvSpPr>
            <p:cNvPr id="92" name="TextBox 91">
              <a:extLst>
                <a:ext uri="{FF2B5EF4-FFF2-40B4-BE49-F238E27FC236}">
                  <a16:creationId xmlns:a16="http://schemas.microsoft.com/office/drawing/2014/main" id="{9600D0AA-83BA-C141-9448-FE768219382F}"/>
                </a:ext>
              </a:extLst>
            </p:cNvPr>
            <p:cNvSpPr txBox="1"/>
            <p:nvPr/>
          </p:nvSpPr>
          <p:spPr>
            <a:xfrm>
              <a:off x="2286828" y="5565049"/>
              <a:ext cx="1340542" cy="261610"/>
            </a:xfrm>
            <a:prstGeom prst="rect">
              <a:avLst/>
            </a:prstGeom>
            <a:noFill/>
          </p:spPr>
          <p:txBody>
            <a:bodyPr wrap="square" rtlCol="0">
              <a:spAutoFit/>
            </a:bodyPr>
            <a:lstStyle/>
            <a:p>
              <a:pPr rtl="0"/>
              <a:r>
                <a:rPr lang="pt-BR" sz="1100">
                  <a:ea typeface="Amazon Ember" panose="020B0603020204020204" pitchFamily="34" charset="0"/>
                  <a:cs typeface="Amazon Ember" panose="020B0603020204020204" pitchFamily="34" charset="0"/>
                </a:rPr>
                <a:t>BD primário</a:t>
              </a:r>
            </a:p>
          </p:txBody>
        </p:sp>
        <p:grpSp>
          <p:nvGrpSpPr>
            <p:cNvPr id="93" name="Group 92">
              <a:extLst>
                <a:ext uri="{FF2B5EF4-FFF2-40B4-BE49-F238E27FC236}">
                  <a16:creationId xmlns:a16="http://schemas.microsoft.com/office/drawing/2014/main" id="{C5CF9A57-7CF2-F745-8AF6-CEA933BE638A}"/>
                </a:ext>
              </a:extLst>
            </p:cNvPr>
            <p:cNvGrpSpPr/>
            <p:nvPr/>
          </p:nvGrpSpPr>
          <p:grpSpPr>
            <a:xfrm>
              <a:off x="7497274" y="4877191"/>
              <a:ext cx="648831" cy="640080"/>
              <a:chOff x="6882704" y="4631420"/>
              <a:chExt cx="907408" cy="907408"/>
            </a:xfrm>
          </p:grpSpPr>
          <p:pic>
            <p:nvPicPr>
              <p:cNvPr id="94" name="Graphic 93">
                <a:extLst>
                  <a:ext uri="{FF2B5EF4-FFF2-40B4-BE49-F238E27FC236}">
                    <a16:creationId xmlns:a16="http://schemas.microsoft.com/office/drawing/2014/main" id="{7765DB17-2201-C946-B3E9-1B16B858DF0C}"/>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882704" y="4631420"/>
                <a:ext cx="907408" cy="907408"/>
              </a:xfrm>
              <a:prstGeom prst="rect">
                <a:avLst/>
              </a:prstGeom>
            </p:spPr>
          </p:pic>
          <p:sp>
            <p:nvSpPr>
              <p:cNvPr id="95" name="Rectangle 94">
                <a:extLst>
                  <a:ext uri="{FF2B5EF4-FFF2-40B4-BE49-F238E27FC236}">
                    <a16:creationId xmlns:a16="http://schemas.microsoft.com/office/drawing/2014/main" id="{4B0FE72F-A9B9-7647-9AA5-0EC1D957FB0A}"/>
                  </a:ext>
                </a:extLst>
              </p:cNvPr>
              <p:cNvSpPr/>
              <p:nvPr/>
            </p:nvSpPr>
            <p:spPr>
              <a:xfrm>
                <a:off x="6976788" y="4714882"/>
                <a:ext cx="457816"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200" dirty="0"/>
              </a:p>
            </p:txBody>
          </p:sp>
        </p:grpSp>
        <p:sp>
          <p:nvSpPr>
            <p:cNvPr id="96" name="Rectangle 95">
              <a:extLst>
                <a:ext uri="{FF2B5EF4-FFF2-40B4-BE49-F238E27FC236}">
                  <a16:creationId xmlns:a16="http://schemas.microsoft.com/office/drawing/2014/main" id="{20B2F938-38ED-A94E-8B56-DED6708408FB}"/>
                </a:ext>
              </a:extLst>
            </p:cNvPr>
            <p:cNvSpPr/>
            <p:nvPr/>
          </p:nvSpPr>
          <p:spPr>
            <a:xfrm>
              <a:off x="7614087" y="4934712"/>
              <a:ext cx="457816" cy="193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200" dirty="0"/>
            </a:p>
          </p:txBody>
        </p:sp>
        <p:sp>
          <p:nvSpPr>
            <p:cNvPr id="97" name="TextBox 96">
              <a:extLst>
                <a:ext uri="{FF2B5EF4-FFF2-40B4-BE49-F238E27FC236}">
                  <a16:creationId xmlns:a16="http://schemas.microsoft.com/office/drawing/2014/main" id="{6032CD34-75DE-A942-9251-7C8901CA8B0F}"/>
                </a:ext>
              </a:extLst>
            </p:cNvPr>
            <p:cNvSpPr txBox="1"/>
            <p:nvPr/>
          </p:nvSpPr>
          <p:spPr>
            <a:xfrm>
              <a:off x="7127213" y="5504812"/>
              <a:ext cx="1568661" cy="261610"/>
            </a:xfrm>
            <a:prstGeom prst="rect">
              <a:avLst/>
            </a:prstGeom>
            <a:noFill/>
          </p:spPr>
          <p:txBody>
            <a:bodyPr wrap="square" rtlCol="0">
              <a:spAutoFit/>
            </a:bodyPr>
            <a:lstStyle/>
            <a:p>
              <a:pPr rtl="0"/>
              <a:r>
                <a:rPr lang="pt-BR" sz="1100">
                  <a:ea typeface="Amazon Ember" panose="020B0603020204020204" pitchFamily="34" charset="0"/>
                  <a:cs typeface="Amazon Ember" panose="020B0603020204020204" pitchFamily="34" charset="0"/>
                </a:rPr>
                <a:t>BD secundário</a:t>
              </a:r>
            </a:p>
          </p:txBody>
        </p:sp>
        <p:pic>
          <p:nvPicPr>
            <p:cNvPr id="98" name="Graphic 97">
              <a:extLst>
                <a:ext uri="{FF2B5EF4-FFF2-40B4-BE49-F238E27FC236}">
                  <a16:creationId xmlns:a16="http://schemas.microsoft.com/office/drawing/2014/main" id="{76175288-4D9F-0745-B5A1-957C1F465069}"/>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4883573" y="2616975"/>
              <a:ext cx="601373" cy="601373"/>
            </a:xfrm>
            <a:prstGeom prst="rect">
              <a:avLst/>
            </a:prstGeom>
          </p:spPr>
        </p:pic>
        <p:pic>
          <p:nvPicPr>
            <p:cNvPr id="99" name="Graphic 98">
              <a:extLst>
                <a:ext uri="{FF2B5EF4-FFF2-40B4-BE49-F238E27FC236}">
                  <a16:creationId xmlns:a16="http://schemas.microsoft.com/office/drawing/2014/main" id="{BA2A21B6-ED57-A24B-B85D-391ABA3F3A7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756935" y="1856207"/>
              <a:ext cx="1421097" cy="1421097"/>
            </a:xfrm>
            <a:prstGeom prst="rect">
              <a:avLst/>
            </a:prstGeom>
          </p:spPr>
        </p:pic>
        <p:sp>
          <p:nvSpPr>
            <p:cNvPr id="100" name="TextBox 99">
              <a:extLst>
                <a:ext uri="{FF2B5EF4-FFF2-40B4-BE49-F238E27FC236}">
                  <a16:creationId xmlns:a16="http://schemas.microsoft.com/office/drawing/2014/main" id="{52D3D9E8-E364-0644-8C4F-1E4B7F775107}"/>
                </a:ext>
              </a:extLst>
            </p:cNvPr>
            <p:cNvSpPr txBox="1"/>
            <p:nvPr/>
          </p:nvSpPr>
          <p:spPr>
            <a:xfrm>
              <a:off x="2049633" y="2572787"/>
              <a:ext cx="829073" cy="600164"/>
            </a:xfrm>
            <a:prstGeom prst="rect">
              <a:avLst/>
            </a:prstGeom>
            <a:noFill/>
          </p:spPr>
          <p:txBody>
            <a:bodyPr wrap="none" rtlCol="0">
              <a:spAutoFit/>
            </a:bodyPr>
            <a:lstStyle/>
            <a:p>
              <a:pPr algn="ctr" rtl="0"/>
              <a:r>
                <a:rPr lang="pt-BR" sz="1100">
                  <a:ea typeface="Amazon Ember Light" panose="020B0403020204020204" pitchFamily="34" charset="0"/>
                  <a:cs typeface="Amazon Ember Light" panose="020B0403020204020204" pitchFamily="34" charset="0"/>
                </a:rPr>
                <a:t>Web </a:t>
              </a:r>
            </a:p>
            <a:p>
              <a:pPr algn="ctr" rtl="0"/>
              <a:r>
                <a:rPr lang="pt-BR" sz="1100">
                  <a:ea typeface="Amazon Ember Light" panose="020B0403020204020204" pitchFamily="34" charset="0"/>
                  <a:cs typeface="Amazon Ember Light" panose="020B0403020204020204" pitchFamily="34" charset="0"/>
                </a:rPr>
                <a:t>de </a:t>
              </a:r>
              <a:r>
                <a:rPr lang="pt-BR" sz="1100" smtClean="0">
                  <a:ea typeface="Amazon Ember Light" panose="020B0403020204020204" pitchFamily="34" charset="0"/>
                  <a:cs typeface="Amazon Ember Light" panose="020B0403020204020204" pitchFamily="34" charset="0"/>
                </a:rPr>
                <a:t/>
              </a:r>
              <a:br>
                <a:rPr lang="pt-BR" sz="1100" smtClean="0">
                  <a:ea typeface="Amazon Ember Light" panose="020B0403020204020204" pitchFamily="34" charset="0"/>
                  <a:cs typeface="Amazon Ember Light" panose="020B0403020204020204" pitchFamily="34" charset="0"/>
                </a:rPr>
              </a:br>
              <a:r>
                <a:rPr lang="pt-BR" sz="1100" smtClean="0">
                  <a:ea typeface="Amazon Ember Light" panose="020B0403020204020204" pitchFamily="34" charset="0"/>
                  <a:cs typeface="Amazon Ember Light" panose="020B0403020204020204" pitchFamily="34" charset="0"/>
                </a:rPr>
                <a:t>aplicativos</a:t>
              </a:r>
              <a:endParaRPr lang="pt-BR" sz="1100">
                <a:ea typeface="Amazon Ember Light" panose="020B0403020204020204" pitchFamily="34" charset="0"/>
                <a:cs typeface="Amazon Ember Light" panose="020B0403020204020204" pitchFamily="34" charset="0"/>
              </a:endParaRPr>
            </a:p>
          </p:txBody>
        </p:sp>
        <p:sp>
          <p:nvSpPr>
            <p:cNvPr id="101" name="TextBox 100">
              <a:extLst>
                <a:ext uri="{FF2B5EF4-FFF2-40B4-BE49-F238E27FC236}">
                  <a16:creationId xmlns:a16="http://schemas.microsoft.com/office/drawing/2014/main" id="{7FD0114B-27B0-264A-9BA2-87A29E02B5C8}"/>
                </a:ext>
              </a:extLst>
            </p:cNvPr>
            <p:cNvSpPr txBox="1"/>
            <p:nvPr/>
          </p:nvSpPr>
          <p:spPr>
            <a:xfrm>
              <a:off x="2832176" y="2499861"/>
              <a:ext cx="1273690" cy="430887"/>
            </a:xfrm>
            <a:prstGeom prst="rect">
              <a:avLst/>
            </a:prstGeom>
            <a:noFill/>
          </p:spPr>
          <p:txBody>
            <a:bodyPr wrap="square" rtlCol="0">
              <a:spAutoFit/>
            </a:bodyPr>
            <a:lstStyle/>
            <a:p>
              <a:pPr algn="ctr" rtl="0"/>
              <a:r>
                <a:rPr lang="pt-BR" sz="1050">
                  <a:solidFill>
                    <a:schemeClr val="bg1"/>
                  </a:solidFill>
                  <a:ea typeface="Amazon Ember" panose="020B0603020204020204" pitchFamily="34" charset="0"/>
                  <a:cs typeface="Amazon Ember" panose="020B0603020204020204" pitchFamily="34" charset="0"/>
                </a:rPr>
                <a:t>Web</a:t>
              </a:r>
            </a:p>
            <a:p>
              <a:pPr algn="ctr" rtl="0"/>
              <a:r>
                <a:rPr lang="pt-BR" sz="1050">
                  <a:solidFill>
                    <a:schemeClr val="bg1"/>
                  </a:solidFill>
                  <a:ea typeface="Amazon Ember" panose="020B0603020204020204" pitchFamily="34" charset="0"/>
                  <a:cs typeface="Amazon Ember" panose="020B0603020204020204" pitchFamily="34" charset="0"/>
                </a:rPr>
                <a:t>de aplicativos</a:t>
              </a:r>
              <a:endParaRPr lang="en-US" sz="1050" dirty="0">
                <a:ea typeface="Amazon Ember" panose="020B0603020204020204" pitchFamily="34" charset="0"/>
                <a:cs typeface="Amazon Ember" panose="020B0603020204020204" pitchFamily="34" charset="0"/>
              </a:endParaRPr>
            </a:p>
          </p:txBody>
        </p:sp>
        <p:pic>
          <p:nvPicPr>
            <p:cNvPr id="102" name="Graphic 101">
              <a:extLst>
                <a:ext uri="{FF2B5EF4-FFF2-40B4-BE49-F238E27FC236}">
                  <a16:creationId xmlns:a16="http://schemas.microsoft.com/office/drawing/2014/main" id="{7DBC6A3E-7EFA-964E-9299-A597AD46A10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734271" y="1844047"/>
              <a:ext cx="1421097" cy="1421097"/>
            </a:xfrm>
            <a:prstGeom prst="rect">
              <a:avLst/>
            </a:prstGeom>
          </p:spPr>
        </p:pic>
        <p:sp>
          <p:nvSpPr>
            <p:cNvPr id="103" name="TextBox 102">
              <a:extLst>
                <a:ext uri="{FF2B5EF4-FFF2-40B4-BE49-F238E27FC236}">
                  <a16:creationId xmlns:a16="http://schemas.microsoft.com/office/drawing/2014/main" id="{73A014F3-CF2C-BA45-BE4B-CC3D002FB5B1}"/>
                </a:ext>
              </a:extLst>
            </p:cNvPr>
            <p:cNvSpPr txBox="1"/>
            <p:nvPr/>
          </p:nvSpPr>
          <p:spPr>
            <a:xfrm>
              <a:off x="3026969" y="2560627"/>
              <a:ext cx="829073" cy="600164"/>
            </a:xfrm>
            <a:prstGeom prst="rect">
              <a:avLst/>
            </a:prstGeom>
            <a:noFill/>
          </p:spPr>
          <p:txBody>
            <a:bodyPr wrap="none" rtlCol="0">
              <a:spAutoFit/>
            </a:bodyPr>
            <a:lstStyle/>
            <a:p>
              <a:pPr algn="ctr" rtl="0"/>
              <a:r>
                <a:rPr lang="pt-BR" sz="1100">
                  <a:ea typeface="Amazon Ember Light" panose="020B0403020204020204" pitchFamily="34" charset="0"/>
                  <a:cs typeface="Amazon Ember Light" panose="020B0403020204020204" pitchFamily="34" charset="0"/>
                </a:rPr>
                <a:t>Web </a:t>
              </a:r>
            </a:p>
            <a:p>
              <a:pPr algn="ctr" rtl="0"/>
              <a:r>
                <a:rPr lang="pt-BR" sz="1100">
                  <a:ea typeface="Amazon Ember Light" panose="020B0403020204020204" pitchFamily="34" charset="0"/>
                  <a:cs typeface="Amazon Ember Light" panose="020B0403020204020204" pitchFamily="34" charset="0"/>
                </a:rPr>
                <a:t>de </a:t>
              </a:r>
              <a:r>
                <a:rPr lang="pt-BR" sz="1100" smtClean="0">
                  <a:ea typeface="Amazon Ember Light" panose="020B0403020204020204" pitchFamily="34" charset="0"/>
                  <a:cs typeface="Amazon Ember Light" panose="020B0403020204020204" pitchFamily="34" charset="0"/>
                </a:rPr>
                <a:t/>
              </a:r>
              <a:br>
                <a:rPr lang="pt-BR" sz="1100" smtClean="0">
                  <a:ea typeface="Amazon Ember Light" panose="020B0403020204020204" pitchFamily="34" charset="0"/>
                  <a:cs typeface="Amazon Ember Light" panose="020B0403020204020204" pitchFamily="34" charset="0"/>
                </a:rPr>
              </a:br>
              <a:r>
                <a:rPr lang="pt-BR" sz="1100" smtClean="0">
                  <a:ea typeface="Amazon Ember Light" panose="020B0403020204020204" pitchFamily="34" charset="0"/>
                  <a:cs typeface="Amazon Ember Light" panose="020B0403020204020204" pitchFamily="34" charset="0"/>
                </a:rPr>
                <a:t>aplicativos</a:t>
              </a:r>
              <a:endParaRPr lang="pt-BR" sz="1100">
                <a:ea typeface="Amazon Ember Light" panose="020B0403020204020204" pitchFamily="34" charset="0"/>
                <a:cs typeface="Amazon Ember Light" panose="020B0403020204020204" pitchFamily="34" charset="0"/>
              </a:endParaRPr>
            </a:p>
          </p:txBody>
        </p:sp>
        <p:pic>
          <p:nvPicPr>
            <p:cNvPr id="105" name="Graphic 104">
              <a:extLst>
                <a:ext uri="{FF2B5EF4-FFF2-40B4-BE49-F238E27FC236}">
                  <a16:creationId xmlns:a16="http://schemas.microsoft.com/office/drawing/2014/main" id="{10FA31A6-2608-0F43-980C-5884676B034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780634" y="3262606"/>
              <a:ext cx="1421097" cy="1421097"/>
            </a:xfrm>
            <a:prstGeom prst="rect">
              <a:avLst/>
            </a:prstGeom>
          </p:spPr>
        </p:pic>
        <p:sp>
          <p:nvSpPr>
            <p:cNvPr id="106" name="TextBox 105">
              <a:extLst>
                <a:ext uri="{FF2B5EF4-FFF2-40B4-BE49-F238E27FC236}">
                  <a16:creationId xmlns:a16="http://schemas.microsoft.com/office/drawing/2014/main" id="{50A40034-97B1-F34B-953A-30340125509F}"/>
                </a:ext>
              </a:extLst>
            </p:cNvPr>
            <p:cNvSpPr txBox="1"/>
            <p:nvPr/>
          </p:nvSpPr>
          <p:spPr>
            <a:xfrm>
              <a:off x="2083842" y="3979186"/>
              <a:ext cx="829073" cy="600164"/>
            </a:xfrm>
            <a:prstGeom prst="rect">
              <a:avLst/>
            </a:prstGeom>
            <a:noFill/>
          </p:spPr>
          <p:txBody>
            <a:bodyPr wrap="none" rtlCol="0">
              <a:spAutoFit/>
            </a:bodyPr>
            <a:lstStyle/>
            <a:p>
              <a:pPr algn="ctr" rtl="0"/>
              <a:r>
                <a:rPr lang="pt-BR" sz="1100">
                  <a:ea typeface="Amazon Ember Light" panose="020B0403020204020204" pitchFamily="34" charset="0"/>
                  <a:cs typeface="Amazon Ember Light" panose="020B0403020204020204" pitchFamily="34" charset="0"/>
                </a:rPr>
                <a:t>Servidor </a:t>
              </a:r>
            </a:p>
            <a:p>
              <a:pPr algn="ctr" rtl="0"/>
              <a:r>
                <a:rPr lang="pt-BR" sz="1100">
                  <a:ea typeface="Amazon Ember Light" panose="020B0403020204020204" pitchFamily="34" charset="0"/>
                  <a:cs typeface="Amazon Ember Light" panose="020B0403020204020204" pitchFamily="34" charset="0"/>
                </a:rPr>
                <a:t>de </a:t>
              </a:r>
              <a:r>
                <a:rPr lang="pt-BR" sz="1100" smtClean="0">
                  <a:ea typeface="Amazon Ember Light" panose="020B0403020204020204" pitchFamily="34" charset="0"/>
                  <a:cs typeface="Amazon Ember Light" panose="020B0403020204020204" pitchFamily="34" charset="0"/>
                </a:rPr>
                <a:t/>
              </a:r>
              <a:br>
                <a:rPr lang="pt-BR" sz="1100" smtClean="0">
                  <a:ea typeface="Amazon Ember Light" panose="020B0403020204020204" pitchFamily="34" charset="0"/>
                  <a:cs typeface="Amazon Ember Light" panose="020B0403020204020204" pitchFamily="34" charset="0"/>
                </a:rPr>
              </a:br>
              <a:r>
                <a:rPr lang="pt-BR" sz="1100" smtClean="0">
                  <a:ea typeface="Amazon Ember Light" panose="020B0403020204020204" pitchFamily="34" charset="0"/>
                  <a:cs typeface="Amazon Ember Light" panose="020B0403020204020204" pitchFamily="34" charset="0"/>
                </a:rPr>
                <a:t>aplicativos</a:t>
              </a:r>
              <a:endParaRPr lang="pt-BR" sz="1100">
                <a:ea typeface="Amazon Ember Light" panose="020B0403020204020204" pitchFamily="34" charset="0"/>
                <a:cs typeface="Amazon Ember Light" panose="020B0403020204020204" pitchFamily="34" charset="0"/>
              </a:endParaRPr>
            </a:p>
          </p:txBody>
        </p:sp>
        <p:sp>
          <p:nvSpPr>
            <p:cNvPr id="107" name="TextBox 106">
              <a:extLst>
                <a:ext uri="{FF2B5EF4-FFF2-40B4-BE49-F238E27FC236}">
                  <a16:creationId xmlns:a16="http://schemas.microsoft.com/office/drawing/2014/main" id="{FA5E976F-D036-B94E-BE62-16D4D3701DEB}"/>
                </a:ext>
              </a:extLst>
            </p:cNvPr>
            <p:cNvSpPr txBox="1"/>
            <p:nvPr/>
          </p:nvSpPr>
          <p:spPr>
            <a:xfrm>
              <a:off x="3043949" y="3993209"/>
              <a:ext cx="838944" cy="600164"/>
            </a:xfrm>
            <a:prstGeom prst="rect">
              <a:avLst/>
            </a:prstGeom>
            <a:noFill/>
          </p:spPr>
          <p:txBody>
            <a:bodyPr wrap="square" rtlCol="0">
              <a:spAutoFit/>
            </a:bodyPr>
            <a:lstStyle/>
            <a:p>
              <a:pPr algn="ctr" rtl="0"/>
              <a:r>
                <a:rPr lang="pt-BR" sz="1100">
                  <a:ea typeface="Amazon Ember Light" panose="020B0403020204020204" pitchFamily="34" charset="0"/>
                  <a:cs typeface="Amazon Ember Light" panose="020B0403020204020204" pitchFamily="34" charset="0"/>
                </a:rPr>
                <a:t>Servidor </a:t>
              </a:r>
            </a:p>
            <a:p>
              <a:pPr algn="ctr" rtl="0"/>
              <a:r>
                <a:rPr lang="pt-BR" sz="1100">
                  <a:ea typeface="Amazon Ember Light" panose="020B0403020204020204" pitchFamily="34" charset="0"/>
                  <a:cs typeface="Amazon Ember Light" panose="020B0403020204020204" pitchFamily="34" charset="0"/>
                </a:rPr>
                <a:t>de aplicativos</a:t>
              </a:r>
            </a:p>
          </p:txBody>
        </p:sp>
        <p:sp>
          <p:nvSpPr>
            <p:cNvPr id="108" name="Rectangle 107">
              <a:extLst>
                <a:ext uri="{FF2B5EF4-FFF2-40B4-BE49-F238E27FC236}">
                  <a16:creationId xmlns:a16="http://schemas.microsoft.com/office/drawing/2014/main" id="{B73CE6AD-10C0-3149-BA92-C00B72091014}"/>
                </a:ext>
              </a:extLst>
            </p:cNvPr>
            <p:cNvSpPr/>
            <p:nvPr/>
          </p:nvSpPr>
          <p:spPr>
            <a:xfrm>
              <a:off x="6937698" y="2350424"/>
              <a:ext cx="1868473" cy="105156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000" dirty="0">
                <a:solidFill>
                  <a:srgbClr val="D86613"/>
                </a:solidFill>
              </a:endParaRPr>
            </a:p>
          </p:txBody>
        </p:sp>
        <p:sp>
          <p:nvSpPr>
            <p:cNvPr id="111" name="TextBox 110">
              <a:extLst>
                <a:ext uri="{FF2B5EF4-FFF2-40B4-BE49-F238E27FC236}">
                  <a16:creationId xmlns:a16="http://schemas.microsoft.com/office/drawing/2014/main" id="{1874ECBA-8116-814C-BA72-1E419290BB46}"/>
                </a:ext>
              </a:extLst>
            </p:cNvPr>
            <p:cNvSpPr txBox="1"/>
            <p:nvPr/>
          </p:nvSpPr>
          <p:spPr>
            <a:xfrm>
              <a:off x="6738056" y="3562787"/>
              <a:ext cx="1169728" cy="430887"/>
            </a:xfrm>
            <a:prstGeom prst="rect">
              <a:avLst/>
            </a:prstGeom>
            <a:noFill/>
          </p:spPr>
          <p:txBody>
            <a:bodyPr wrap="square" rtlCol="0">
              <a:spAutoFit/>
            </a:bodyPr>
            <a:lstStyle/>
            <a:p>
              <a:pPr algn="ctr" rtl="0"/>
              <a:r>
                <a:rPr lang="pt-BR" sz="1050">
                  <a:solidFill>
                    <a:schemeClr val="bg1"/>
                  </a:solidFill>
                  <a:ea typeface="Amazon Ember" panose="020B0603020204020204" pitchFamily="34" charset="0"/>
                  <a:cs typeface="Amazon Ember" panose="020B0603020204020204" pitchFamily="34" charset="0"/>
                </a:rPr>
                <a:t>Web </a:t>
              </a:r>
            </a:p>
            <a:p>
              <a:pPr algn="ctr" rtl="0"/>
              <a:r>
                <a:rPr lang="pt-BR" sz="1050">
                  <a:solidFill>
                    <a:schemeClr val="bg1"/>
                  </a:solidFill>
                  <a:ea typeface="Amazon Ember" panose="020B0603020204020204" pitchFamily="34" charset="0"/>
                  <a:cs typeface="Amazon Ember" panose="020B0603020204020204" pitchFamily="34" charset="0"/>
                </a:rPr>
                <a:t>de aplicativos</a:t>
              </a:r>
              <a:endParaRPr lang="en-US" sz="1050" dirty="0">
                <a:solidFill>
                  <a:schemeClr val="bg1"/>
                </a:solidFill>
                <a:ea typeface="Amazon Ember" panose="020B0603020204020204" pitchFamily="34" charset="0"/>
                <a:cs typeface="Amazon Ember" panose="020B0603020204020204" pitchFamily="34" charset="0"/>
              </a:endParaRPr>
            </a:p>
          </p:txBody>
        </p:sp>
        <p:pic>
          <p:nvPicPr>
            <p:cNvPr id="112" name="Graphic 111">
              <a:extLst>
                <a:ext uri="{FF2B5EF4-FFF2-40B4-BE49-F238E27FC236}">
                  <a16:creationId xmlns:a16="http://schemas.microsoft.com/office/drawing/2014/main" id="{BAC6E1AE-2706-AD47-A3A6-F2C7EC0E5CB2}"/>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307815" y="3578518"/>
              <a:ext cx="469900" cy="469900"/>
            </a:xfrm>
            <a:prstGeom prst="rect">
              <a:avLst/>
            </a:prstGeom>
          </p:spPr>
        </p:pic>
        <p:sp>
          <p:nvSpPr>
            <p:cNvPr id="113" name="TextBox 112">
              <a:extLst>
                <a:ext uri="{FF2B5EF4-FFF2-40B4-BE49-F238E27FC236}">
                  <a16:creationId xmlns:a16="http://schemas.microsoft.com/office/drawing/2014/main" id="{734BE248-126D-A64E-AF10-4436ED84E152}"/>
                </a:ext>
              </a:extLst>
            </p:cNvPr>
            <p:cNvSpPr txBox="1"/>
            <p:nvPr/>
          </p:nvSpPr>
          <p:spPr>
            <a:xfrm>
              <a:off x="7253753" y="3998654"/>
              <a:ext cx="1226614" cy="430887"/>
            </a:xfrm>
            <a:prstGeom prst="rect">
              <a:avLst/>
            </a:prstGeom>
            <a:noFill/>
          </p:spPr>
          <p:txBody>
            <a:bodyPr wrap="square" rtlCol="0">
              <a:spAutoFit/>
            </a:bodyPr>
            <a:lstStyle/>
            <a:p>
              <a:pPr algn="ctr" rtl="0"/>
              <a:r>
                <a:rPr lang="pt-BR" sz="1100"/>
                <a:t>Servidores de aplicativos</a:t>
              </a:r>
            </a:p>
          </p:txBody>
        </p:sp>
        <p:sp>
          <p:nvSpPr>
            <p:cNvPr id="114" name="Rectangle 113">
              <a:extLst>
                <a:ext uri="{FF2B5EF4-FFF2-40B4-BE49-F238E27FC236}">
                  <a16:creationId xmlns:a16="http://schemas.microsoft.com/office/drawing/2014/main" id="{25ACC649-9AF4-9D47-8495-BBBC9B5FE394}"/>
                </a:ext>
              </a:extLst>
            </p:cNvPr>
            <p:cNvSpPr/>
            <p:nvPr/>
          </p:nvSpPr>
          <p:spPr>
            <a:xfrm>
              <a:off x="6937698" y="3482172"/>
              <a:ext cx="1868473" cy="105156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000" dirty="0">
                <a:solidFill>
                  <a:srgbClr val="D86613"/>
                </a:solidFill>
              </a:endParaRPr>
            </a:p>
          </p:txBody>
        </p:sp>
        <p:cxnSp>
          <p:nvCxnSpPr>
            <p:cNvPr id="117" name="Straight Arrow Connector 116">
              <a:extLst>
                <a:ext uri="{FF2B5EF4-FFF2-40B4-BE49-F238E27FC236}">
                  <a16:creationId xmlns:a16="http://schemas.microsoft.com/office/drawing/2014/main" id="{47632373-6B9C-CC4D-8EEF-767A83EEEA24}"/>
                </a:ext>
              </a:extLst>
            </p:cNvPr>
            <p:cNvCxnSpPr>
              <a:cxnSpLocks/>
              <a:stCxn id="98" idx="1"/>
            </p:cNvCxnSpPr>
            <p:nvPr/>
          </p:nvCxnSpPr>
          <p:spPr>
            <a:xfrm flipH="1">
              <a:off x="4105866" y="2917662"/>
              <a:ext cx="777707" cy="0"/>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18" name="Graphic 117">
              <a:extLst>
                <a:ext uri="{FF2B5EF4-FFF2-40B4-BE49-F238E27FC236}">
                  <a16:creationId xmlns:a16="http://schemas.microsoft.com/office/drawing/2014/main" id="{EEAC7CCA-F561-6D4C-8E09-0464A7F551D7}"/>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017731" y="2668232"/>
              <a:ext cx="469900" cy="469900"/>
            </a:xfrm>
            <a:prstGeom prst="rect">
              <a:avLst/>
            </a:prstGeom>
          </p:spPr>
        </p:pic>
        <p:pic>
          <p:nvPicPr>
            <p:cNvPr id="119" name="Graphic 118">
              <a:extLst>
                <a:ext uri="{FF2B5EF4-FFF2-40B4-BE49-F238E27FC236}">
                  <a16:creationId xmlns:a16="http://schemas.microsoft.com/office/drawing/2014/main" id="{739F8267-88D4-E641-8151-A23F9383EDFC}"/>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017731" y="3578518"/>
              <a:ext cx="469900" cy="469900"/>
            </a:xfrm>
            <a:prstGeom prst="rect">
              <a:avLst/>
            </a:prstGeom>
          </p:spPr>
        </p:pic>
        <p:sp>
          <p:nvSpPr>
            <p:cNvPr id="49" name="Rectangle 48">
              <a:extLst>
                <a:ext uri="{FF2B5EF4-FFF2-40B4-BE49-F238E27FC236}">
                  <a16:creationId xmlns:a16="http://schemas.microsoft.com/office/drawing/2014/main" id="{B5B05D0A-9458-234A-A6F5-B1741A416F84}"/>
                </a:ext>
              </a:extLst>
            </p:cNvPr>
            <p:cNvSpPr/>
            <p:nvPr/>
          </p:nvSpPr>
          <p:spPr>
            <a:xfrm>
              <a:off x="1509287" y="1375260"/>
              <a:ext cx="2562866" cy="4651488"/>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endParaRPr lang="en-US" sz="1000" dirty="0">
                <a:solidFill>
                  <a:srgbClr val="5A6B86"/>
                </a:solidFill>
              </a:endParaRPr>
            </a:p>
          </p:txBody>
        </p:sp>
        <p:sp>
          <p:nvSpPr>
            <p:cNvPr id="50" name="TextBox 49">
              <a:extLst>
                <a:ext uri="{FF2B5EF4-FFF2-40B4-BE49-F238E27FC236}">
                  <a16:creationId xmlns:a16="http://schemas.microsoft.com/office/drawing/2014/main" id="{E3CF41BC-E627-5045-BA1A-61AB3A35E5A1}"/>
                </a:ext>
              </a:extLst>
            </p:cNvPr>
            <p:cNvSpPr txBox="1"/>
            <p:nvPr/>
          </p:nvSpPr>
          <p:spPr>
            <a:xfrm>
              <a:off x="1482783" y="1416474"/>
              <a:ext cx="2460930" cy="261610"/>
            </a:xfrm>
            <a:prstGeom prst="rect">
              <a:avLst/>
            </a:prstGeom>
            <a:noFill/>
          </p:spPr>
          <p:txBody>
            <a:bodyPr wrap="none" rtlCol="0">
              <a:spAutoFit/>
            </a:bodyPr>
            <a:lstStyle/>
            <a:p>
              <a:pPr rtl="0"/>
              <a:r>
                <a:rPr lang="pt-BR" sz="1100">
                  <a:ea typeface="Amazon Ember Light" panose="020B0403020204020204" pitchFamily="34" charset="0"/>
                  <a:cs typeface="Amazon Ember Light" panose="020B0403020204020204" pitchFamily="34" charset="0"/>
                </a:rPr>
                <a:t>Nuvem on-premises </a:t>
              </a:r>
              <a:r>
                <a:rPr lang="pt-BR" sz="1100" i="1">
                  <a:ea typeface="Amazon Ember Light" panose="020B0403020204020204" pitchFamily="34" charset="0"/>
                  <a:cs typeface="Amazon Ember Light" panose="020B0403020204020204" pitchFamily="34" charset="0"/>
                </a:rPr>
                <a:t>ou</a:t>
              </a:r>
              <a:r>
                <a:rPr lang="pt-BR" sz="1100">
                  <a:ea typeface="Amazon Ember Light" panose="020B0403020204020204" pitchFamily="34" charset="0"/>
                  <a:cs typeface="Amazon Ember Light" panose="020B0403020204020204" pitchFamily="34" charset="0"/>
                </a:rPr>
                <a:t> Nuvem AWS </a:t>
              </a:r>
            </a:p>
          </p:txBody>
        </p:sp>
      </p:grpSp>
    </p:spTree>
    <p:custDataLst>
      <p:tags r:id="rId1"/>
    </p:custDataLst>
    <p:extLst>
      <p:ext uri="{BB962C8B-B14F-4D97-AF65-F5344CB8AC3E}">
        <p14:creationId xmlns:p14="http://schemas.microsoft.com/office/powerpoint/2010/main" val="4154681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Multissite: lista de verificação</a:t>
            </a:r>
          </a:p>
        </p:txBody>
      </p:sp>
      <p:sp>
        <p:nvSpPr>
          <p:cNvPr id="3" name="Content Placeholder 2"/>
          <p:cNvSpPr>
            <a:spLocks noGrp="1"/>
          </p:cNvSpPr>
          <p:nvPr>
            <p:ph idx="1"/>
          </p:nvPr>
        </p:nvSpPr>
        <p:spPr/>
        <p:txBody>
          <a:bodyPr rtlCol="0"/>
          <a:lstStyle/>
          <a:p>
            <a:pPr marL="0" indent="0" rtl="0">
              <a:buNone/>
            </a:pPr>
            <a:r>
              <a:rPr lang="pt-BR">
                <a:solidFill>
                  <a:schemeClr val="accent5"/>
                </a:solidFill>
                <a:latin typeface="Amazon Ember" panose="02000000000000000000" pitchFamily="2" charset="0"/>
                <a:ea typeface="Amazon Ember" panose="02000000000000000000" pitchFamily="2" charset="0"/>
              </a:rPr>
              <a:t>Preparação</a:t>
            </a:r>
          </a:p>
          <a:p>
            <a:pPr lvl="1" rtl="0"/>
            <a:r>
              <a:rPr lang="pt-BR"/>
              <a:t>Semelhante a espera quente</a:t>
            </a:r>
          </a:p>
          <a:p>
            <a:pPr lvl="1" rtl="0"/>
            <a:r>
              <a:rPr lang="pt-BR"/>
              <a:t>Configurado para redução ou ampliação da carga de produção</a:t>
            </a:r>
          </a:p>
        </p:txBody>
      </p:sp>
      <p:sp>
        <p:nvSpPr>
          <p:cNvPr id="6" name="Content Placeholder 5">
            <a:extLst>
              <a:ext uri="{FF2B5EF4-FFF2-40B4-BE49-F238E27FC236}">
                <a16:creationId xmlns:a16="http://schemas.microsoft.com/office/drawing/2014/main" id="{26526B61-6595-D640-BB4C-FDDF9B04D0E9}"/>
              </a:ext>
            </a:extLst>
          </p:cNvPr>
          <p:cNvSpPr>
            <a:spLocks noGrp="1"/>
          </p:cNvSpPr>
          <p:nvPr>
            <p:ph idx="13"/>
          </p:nvPr>
        </p:nvSpPr>
        <p:spPr/>
        <p:txBody>
          <a:bodyPr rtlCol="0"/>
          <a:lstStyle/>
          <a:p>
            <a:pPr marL="0" indent="0" rtl="0">
              <a:buNone/>
            </a:pPr>
            <a:r>
              <a:rPr lang="pt-BR">
                <a:solidFill>
                  <a:schemeClr val="accent5"/>
                </a:solidFill>
                <a:latin typeface="Amazon Ember" panose="02000000000000000000" pitchFamily="2" charset="0"/>
                <a:ea typeface="Amazon Ember" panose="02000000000000000000" pitchFamily="2" charset="0"/>
              </a:rPr>
              <a:t>Em caso de desastre</a:t>
            </a:r>
          </a:p>
          <a:p>
            <a:pPr rtl="0"/>
            <a:r>
              <a:rPr lang="pt-BR" sz="2400"/>
              <a:t>Failover imediato de toda a carga de produção</a:t>
            </a:r>
          </a:p>
        </p:txBody>
      </p:sp>
    </p:spTree>
    <p:custDataLst>
      <p:tags r:id="rId1"/>
    </p:custDataLst>
    <p:extLst>
      <p:ext uri="{BB962C8B-B14F-4D97-AF65-F5344CB8AC3E}">
        <p14:creationId xmlns:p14="http://schemas.microsoft.com/office/powerpoint/2010/main" val="128856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3F0DD-7F0D-3D47-9C60-899CB847B656}"/>
              </a:ext>
            </a:extLst>
          </p:cNvPr>
          <p:cNvSpPr>
            <a:spLocks noGrp="1"/>
          </p:cNvSpPr>
          <p:nvPr>
            <p:ph type="title"/>
          </p:nvPr>
        </p:nvSpPr>
        <p:spPr>
          <a:xfrm>
            <a:off x="420580" y="225432"/>
            <a:ext cx="8354710" cy="779463"/>
          </a:xfrm>
        </p:spPr>
        <p:txBody>
          <a:bodyPr rtlCol="0">
            <a:noAutofit/>
          </a:bodyPr>
          <a:lstStyle/>
          <a:p>
            <a:pPr rtl="0"/>
            <a:r>
              <a:rPr lang="pt-BR"/>
              <a:t>Resumo dos padrões comuns de DR</a:t>
            </a:r>
          </a:p>
        </p:txBody>
      </p:sp>
      <p:grpSp>
        <p:nvGrpSpPr>
          <p:cNvPr id="9" name="Group 8" descr="chart shows a continueum for  (from left to right) backup and restore, pilot light, warm standby and multi-site options. On the left high RTO and lower cost  and on the right, high cost and lower RTO.">
            <a:extLst>
              <a:ext uri="{FF2B5EF4-FFF2-40B4-BE49-F238E27FC236}">
                <a16:creationId xmlns:a16="http://schemas.microsoft.com/office/drawing/2014/main" id="{014A517E-7FED-114E-ADDD-237D9C5FC5AE}"/>
              </a:ext>
            </a:extLst>
          </p:cNvPr>
          <p:cNvGrpSpPr/>
          <p:nvPr/>
        </p:nvGrpSpPr>
        <p:grpSpPr>
          <a:xfrm>
            <a:off x="120464" y="1443105"/>
            <a:ext cx="10673230" cy="1545886"/>
            <a:chOff x="120464" y="1443105"/>
            <a:chExt cx="10673230" cy="1545886"/>
          </a:xfrm>
        </p:grpSpPr>
        <p:sp>
          <p:nvSpPr>
            <p:cNvPr id="66" name="TextBox 65">
              <a:extLst>
                <a:ext uri="{FF2B5EF4-FFF2-40B4-BE49-F238E27FC236}">
                  <a16:creationId xmlns:a16="http://schemas.microsoft.com/office/drawing/2014/main" id="{DF0B7AD1-3F0B-744F-9F61-13538FF15C6A}"/>
                </a:ext>
              </a:extLst>
            </p:cNvPr>
            <p:cNvSpPr txBox="1"/>
            <p:nvPr/>
          </p:nvSpPr>
          <p:spPr>
            <a:xfrm>
              <a:off x="9634582" y="1522199"/>
              <a:ext cx="798360" cy="461665"/>
            </a:xfrm>
            <a:prstGeom prst="rect">
              <a:avLst/>
            </a:prstGeom>
            <a:noFill/>
          </p:spPr>
          <p:txBody>
            <a:bodyPr wrap="none" rtlCol="0">
              <a:spAutoFit/>
            </a:bodyPr>
            <a:lstStyle/>
            <a:p>
              <a:pPr rtl="0"/>
              <a:r>
                <a:rPr lang="pt-BR" sz="2400">
                  <a:solidFill>
                    <a:schemeClr val="accent6"/>
                  </a:solidFill>
                  <a:latin typeface="Amazon Ember" panose="020B0603020204020204"/>
                  <a:ea typeface="Amazon Ember" panose="020B0603020204020204" pitchFamily="34" charset="0"/>
                  <a:cs typeface="Amazon Ember" panose="020B0603020204020204" pitchFamily="34" charset="0"/>
                </a:rPr>
                <a:t>Custo </a:t>
              </a:r>
            </a:p>
          </p:txBody>
        </p:sp>
        <p:cxnSp>
          <p:nvCxnSpPr>
            <p:cNvPr id="8" name="Straight Connector 7">
              <a:extLst>
                <a:ext uri="{FF2B5EF4-FFF2-40B4-BE49-F238E27FC236}">
                  <a16:creationId xmlns:a16="http://schemas.microsoft.com/office/drawing/2014/main" id="{6D1C9B4C-617F-4647-AD72-0235F2073604}"/>
                </a:ext>
              </a:extLst>
            </p:cNvPr>
            <p:cNvCxnSpPr>
              <a:cxnSpLocks/>
            </p:cNvCxnSpPr>
            <p:nvPr/>
          </p:nvCxnSpPr>
          <p:spPr>
            <a:xfrm>
              <a:off x="1004340" y="1443105"/>
              <a:ext cx="0" cy="1528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F9C418A-FE8A-0E4F-A6CC-C4D0725B2A8A}"/>
                </a:ext>
              </a:extLst>
            </p:cNvPr>
            <p:cNvCxnSpPr>
              <a:cxnSpLocks/>
            </p:cNvCxnSpPr>
            <p:nvPr/>
          </p:nvCxnSpPr>
          <p:spPr>
            <a:xfrm flipH="1" flipV="1">
              <a:off x="1016677" y="2988991"/>
              <a:ext cx="977701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4C007A6-AD86-054C-A510-1AE3FEB4629B}"/>
                </a:ext>
              </a:extLst>
            </p:cNvPr>
            <p:cNvCxnSpPr>
              <a:cxnSpLocks/>
            </p:cNvCxnSpPr>
            <p:nvPr/>
          </p:nvCxnSpPr>
          <p:spPr>
            <a:xfrm flipV="1">
              <a:off x="1199213" y="1859818"/>
              <a:ext cx="9202087" cy="911844"/>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94ED75-D141-684B-A7D8-548527004798}"/>
                </a:ext>
              </a:extLst>
            </p:cNvPr>
            <p:cNvCxnSpPr>
              <a:cxnSpLocks/>
            </p:cNvCxnSpPr>
            <p:nvPr/>
          </p:nvCxnSpPr>
          <p:spPr>
            <a:xfrm>
              <a:off x="1199213" y="1861734"/>
              <a:ext cx="9202087" cy="908011"/>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62D49C4-C99B-014F-90D6-23EE8EC686D1}"/>
                </a:ext>
              </a:extLst>
            </p:cNvPr>
            <p:cNvSpPr txBox="1"/>
            <p:nvPr/>
          </p:nvSpPr>
          <p:spPr>
            <a:xfrm>
              <a:off x="1393236" y="1461995"/>
              <a:ext cx="693908" cy="461665"/>
            </a:xfrm>
            <a:prstGeom prst="rect">
              <a:avLst/>
            </a:prstGeom>
            <a:noFill/>
            <a:ln>
              <a:noFill/>
            </a:ln>
          </p:spPr>
          <p:txBody>
            <a:bodyPr wrap="none" rtlCol="0">
              <a:spAutoFit/>
            </a:bodyPr>
            <a:lstStyle/>
            <a:p>
              <a:pPr rtl="0"/>
              <a:r>
                <a:rPr lang="pt-BR" sz="2400">
                  <a:solidFill>
                    <a:schemeClr val="accent5"/>
                  </a:solidFill>
                  <a:latin typeface="Amazon Ember" panose="020B0603020204020204"/>
                  <a:ea typeface="Amazon Ember" panose="020B0603020204020204" pitchFamily="34" charset="0"/>
                  <a:cs typeface="Amazon Ember" panose="020B0603020204020204" pitchFamily="34" charset="0"/>
                </a:rPr>
                <a:t>RTO</a:t>
              </a:r>
            </a:p>
          </p:txBody>
        </p:sp>
        <p:sp>
          <p:nvSpPr>
            <p:cNvPr id="29" name="TextBox 28">
              <a:extLst>
                <a:ext uri="{FF2B5EF4-FFF2-40B4-BE49-F238E27FC236}">
                  <a16:creationId xmlns:a16="http://schemas.microsoft.com/office/drawing/2014/main" id="{6B4B1D46-25C2-1E48-B9AB-BC2514A8E28A}"/>
                </a:ext>
              </a:extLst>
            </p:cNvPr>
            <p:cNvSpPr txBox="1"/>
            <p:nvPr/>
          </p:nvSpPr>
          <p:spPr>
            <a:xfrm>
              <a:off x="301102" y="1445697"/>
              <a:ext cx="683392" cy="369332"/>
            </a:xfrm>
            <a:prstGeom prst="rect">
              <a:avLst/>
            </a:prstGeom>
            <a:noFill/>
          </p:spPr>
          <p:txBody>
            <a:bodyPr wrap="none" rtlCol="0">
              <a:spAutoFit/>
            </a:bodyPr>
            <a:lstStyle/>
            <a:p>
              <a:pPr rtl="0"/>
              <a:r>
                <a:rPr lang="pt-BR">
                  <a:latin typeface="Amazon Ember" panose="020B0603020204020204"/>
                  <a:ea typeface="Amazon Ember Light" panose="020B0403020204020204" pitchFamily="34" charset="0"/>
                  <a:cs typeface="Amazon Ember Light" panose="020B0403020204020204" pitchFamily="34" charset="0"/>
                </a:rPr>
                <a:t>mais</a:t>
              </a:r>
            </a:p>
          </p:txBody>
        </p:sp>
        <p:sp>
          <p:nvSpPr>
            <p:cNvPr id="42" name="TextBox 41">
              <a:extLst>
                <a:ext uri="{FF2B5EF4-FFF2-40B4-BE49-F238E27FC236}">
                  <a16:creationId xmlns:a16="http://schemas.microsoft.com/office/drawing/2014/main" id="{FE919CD9-E350-BA4E-9D49-1CF749C1E995}"/>
                </a:ext>
              </a:extLst>
            </p:cNvPr>
            <p:cNvSpPr txBox="1"/>
            <p:nvPr/>
          </p:nvSpPr>
          <p:spPr>
            <a:xfrm>
              <a:off x="120464" y="2619659"/>
              <a:ext cx="532518" cy="369332"/>
            </a:xfrm>
            <a:prstGeom prst="rect">
              <a:avLst/>
            </a:prstGeom>
            <a:noFill/>
          </p:spPr>
          <p:txBody>
            <a:bodyPr wrap="none" rtlCol="0">
              <a:spAutoFit/>
            </a:bodyPr>
            <a:lstStyle/>
            <a:p>
              <a:pPr rtl="0"/>
              <a:r>
                <a:rPr lang="pt-BR">
                  <a:latin typeface="Amazon Ember" panose="020B0603020204020204"/>
                  <a:ea typeface="Amazon Ember Light" panose="020B0403020204020204" pitchFamily="34" charset="0"/>
                  <a:cs typeface="Amazon Ember Light" panose="020B0403020204020204" pitchFamily="34" charset="0"/>
                </a:rPr>
                <a:t>menos</a:t>
              </a:r>
            </a:p>
          </p:txBody>
        </p:sp>
      </p:grpSp>
      <p:sp>
        <p:nvSpPr>
          <p:cNvPr id="5" name="Right Arrow 4">
            <a:extLst>
              <a:ext uri="{FF2B5EF4-FFF2-40B4-BE49-F238E27FC236}">
                <a16:creationId xmlns:a16="http://schemas.microsoft.com/office/drawing/2014/main" id="{A191C076-F1C1-E545-9A98-F01D1444CF88}"/>
              </a:ext>
              <a:ext uri="{C183D7F6-B498-43B3-948B-1728B52AA6E4}">
                <adec:decorative xmlns:adec="http://schemas.microsoft.com/office/drawing/2017/decorative" xmlns="" val="1"/>
              </a:ext>
            </a:extLst>
          </p:cNvPr>
          <p:cNvSpPr/>
          <p:nvPr/>
        </p:nvSpPr>
        <p:spPr>
          <a:xfrm>
            <a:off x="677218" y="3798915"/>
            <a:ext cx="10837564" cy="779464"/>
          </a:xfrm>
          <a:prstGeom prst="rightArrow">
            <a:avLst>
              <a:gd name="adj1" fmla="val 50000"/>
              <a:gd name="adj2" fmla="val 50000"/>
            </a:avLst>
          </a:prstGeom>
          <a:solidFill>
            <a:schemeClr val="bg1">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sp>
        <p:nvSpPr>
          <p:cNvPr id="6" name="TextBox 5">
            <a:extLst>
              <a:ext uri="{FF2B5EF4-FFF2-40B4-BE49-F238E27FC236}">
                <a16:creationId xmlns:a16="http://schemas.microsoft.com/office/drawing/2014/main" id="{FF01B003-9F06-C540-9FF2-551954A73522}"/>
              </a:ext>
            </a:extLst>
          </p:cNvPr>
          <p:cNvSpPr txBox="1"/>
          <p:nvPr/>
        </p:nvSpPr>
        <p:spPr>
          <a:xfrm>
            <a:off x="599482" y="3287947"/>
            <a:ext cx="2491785" cy="400110"/>
          </a:xfrm>
          <a:prstGeom prst="rect">
            <a:avLst/>
          </a:prstGeom>
          <a:noFill/>
        </p:spPr>
        <p:txBody>
          <a:bodyPr wrap="square" rtlCol="0">
            <a:spAutoFit/>
          </a:bodyPr>
          <a:lstStyle/>
          <a:p>
            <a:pPr algn="ctr" rtl="0"/>
            <a:r>
              <a:rPr lang="pt-BR" sz="2000">
                <a:solidFill>
                  <a:schemeClr val="accent5"/>
                </a:solidFill>
                <a:latin typeface="Amazon Ember" panose="020B0603020204020204"/>
                <a:ea typeface="Amazon Ember" panose="020B0603020204020204" pitchFamily="34" charset="0"/>
                <a:cs typeface="Amazon Ember" panose="020B0603020204020204" pitchFamily="34" charset="0"/>
              </a:rPr>
              <a:t>Backup e restauração </a:t>
            </a:r>
          </a:p>
        </p:txBody>
      </p:sp>
      <p:sp>
        <p:nvSpPr>
          <p:cNvPr id="35" name="Rectangle 34">
            <a:extLst>
              <a:ext uri="{FF2B5EF4-FFF2-40B4-BE49-F238E27FC236}">
                <a16:creationId xmlns:a16="http://schemas.microsoft.com/office/drawing/2014/main" id="{97344590-2BEC-D640-92B0-B65EAD5A26B6}"/>
              </a:ext>
            </a:extLst>
          </p:cNvPr>
          <p:cNvSpPr/>
          <p:nvPr/>
        </p:nvSpPr>
        <p:spPr>
          <a:xfrm>
            <a:off x="599482" y="4679024"/>
            <a:ext cx="2789680" cy="1277273"/>
          </a:xfrm>
          <a:prstGeom prst="rect">
            <a:avLst/>
          </a:prstGeom>
        </p:spPr>
        <p:txBody>
          <a:bodyPr wrap="square" rtlCol="0">
            <a:spAutoFit/>
          </a:bodyPr>
          <a:lstStyle/>
          <a:p>
            <a:pPr marL="174625" indent="-174625" rtl="0">
              <a:spcAft>
                <a:spcPts val="600"/>
              </a:spcAft>
              <a:buClr>
                <a:schemeClr val="tx1"/>
              </a:buClr>
              <a:buFont typeface="Wingdings" panose="05000000000000000000" pitchFamily="2" charset="2"/>
              <a:buChar char="§"/>
            </a:pPr>
            <a:r>
              <a:rPr lang="pt-BR">
                <a:latin typeface="Amazon Ember" panose="020B0603020204020204"/>
                <a:ea typeface="Amazon Ember Light" panose="020B0403020204020204" pitchFamily="34" charset="0"/>
                <a:cs typeface="Amazon Ember Light" panose="020B0403020204020204" pitchFamily="34" charset="0"/>
              </a:rPr>
              <a:t>Casos de uso de prioridade mais baixa</a:t>
            </a:r>
          </a:p>
          <a:p>
            <a:pPr marL="174625" indent="-174625" rtl="0">
              <a:spcAft>
                <a:spcPts val="600"/>
              </a:spcAft>
              <a:buClr>
                <a:schemeClr val="tx1"/>
              </a:buClr>
              <a:buFont typeface="Wingdings" panose="05000000000000000000" pitchFamily="2" charset="2"/>
              <a:buChar char="§"/>
            </a:pPr>
            <a:r>
              <a:rPr lang="pt-BR">
                <a:latin typeface="Amazon Ember" panose="020B0603020204020204"/>
                <a:ea typeface="Amazon Ember Light" panose="020B0403020204020204" pitchFamily="34" charset="0"/>
                <a:cs typeface="Amazon Ember Light" panose="020B0403020204020204" pitchFamily="34" charset="0"/>
              </a:rPr>
              <a:t>Soluções: Amazon S3, Storage Gateway</a:t>
            </a:r>
          </a:p>
        </p:txBody>
      </p:sp>
      <p:sp>
        <p:nvSpPr>
          <p:cNvPr id="18" name="TextBox 17">
            <a:extLst>
              <a:ext uri="{FF2B5EF4-FFF2-40B4-BE49-F238E27FC236}">
                <a16:creationId xmlns:a16="http://schemas.microsoft.com/office/drawing/2014/main" id="{DD326D59-04B7-4A40-9F84-1D031DA4A4C9}"/>
              </a:ext>
            </a:extLst>
          </p:cNvPr>
          <p:cNvSpPr txBox="1"/>
          <p:nvPr/>
        </p:nvSpPr>
        <p:spPr>
          <a:xfrm>
            <a:off x="3773350" y="3381092"/>
            <a:ext cx="1172949" cy="400110"/>
          </a:xfrm>
          <a:prstGeom prst="rect">
            <a:avLst/>
          </a:prstGeom>
          <a:noFill/>
        </p:spPr>
        <p:txBody>
          <a:bodyPr wrap="none" rtlCol="0">
            <a:spAutoFit/>
          </a:bodyPr>
          <a:lstStyle/>
          <a:p>
            <a:pPr algn="ctr" rtl="0"/>
            <a:r>
              <a:rPr lang="pt-BR" sz="2000">
                <a:solidFill>
                  <a:schemeClr val="accent5"/>
                </a:solidFill>
                <a:latin typeface="Amazon Ember" panose="020B0603020204020204"/>
                <a:ea typeface="Amazon Ember" panose="020B0603020204020204" pitchFamily="34" charset="0"/>
                <a:cs typeface="Amazon Ember" panose="020B0603020204020204" pitchFamily="34" charset="0"/>
              </a:rPr>
              <a:t>Chama piloto</a:t>
            </a:r>
          </a:p>
        </p:txBody>
      </p:sp>
      <p:sp>
        <p:nvSpPr>
          <p:cNvPr id="36" name="Rectangle 35">
            <a:extLst>
              <a:ext uri="{FF2B5EF4-FFF2-40B4-BE49-F238E27FC236}">
                <a16:creationId xmlns:a16="http://schemas.microsoft.com/office/drawing/2014/main" id="{DF016324-3403-5143-A627-F9DFC5D5C171}"/>
              </a:ext>
            </a:extLst>
          </p:cNvPr>
          <p:cNvSpPr/>
          <p:nvPr/>
        </p:nvSpPr>
        <p:spPr>
          <a:xfrm>
            <a:off x="3560755" y="4679024"/>
            <a:ext cx="2921979" cy="2185214"/>
          </a:xfrm>
          <a:prstGeom prst="rect">
            <a:avLst/>
          </a:prstGeom>
        </p:spPr>
        <p:txBody>
          <a:bodyPr wrap="square" rtlCol="0">
            <a:spAutoFit/>
          </a:bodyPr>
          <a:lstStyle/>
          <a:p>
            <a:pPr marL="174625" indent="-174625" rtl="0">
              <a:spcAft>
                <a:spcPts val="600"/>
              </a:spcAft>
              <a:buClr>
                <a:schemeClr val="tx1"/>
              </a:buClr>
              <a:buFont typeface="Wingdings" panose="05000000000000000000" pitchFamily="2" charset="2"/>
              <a:buChar char="§"/>
            </a:pPr>
            <a:r>
              <a:rPr lang="pt-BR">
                <a:latin typeface="Amazon Ember" panose="020B0603020204020204"/>
                <a:ea typeface="Amazon Ember Light" panose="020B0403020204020204" pitchFamily="34" charset="0"/>
                <a:cs typeface="Amazon Ember Light" panose="020B0403020204020204" pitchFamily="34" charset="0"/>
              </a:rPr>
              <a:t>Atendendo aos requisitos mais baixos de RTO e RPO</a:t>
            </a:r>
          </a:p>
          <a:p>
            <a:pPr marL="174625" indent="-174625" rtl="0">
              <a:spcAft>
                <a:spcPts val="600"/>
              </a:spcAft>
              <a:buClr>
                <a:schemeClr val="tx1"/>
              </a:buClr>
              <a:buFont typeface="Wingdings" panose="05000000000000000000" pitchFamily="2" charset="2"/>
              <a:buChar char="§"/>
            </a:pPr>
            <a:r>
              <a:rPr lang="pt-BR">
                <a:latin typeface="Amazon Ember" panose="020B0603020204020204"/>
                <a:ea typeface="Amazon Ember Light" panose="020B0403020204020204" pitchFamily="34" charset="0"/>
                <a:cs typeface="Amazon Ember Light" panose="020B0403020204020204" pitchFamily="34" charset="0"/>
              </a:rPr>
              <a:t>Principais serviços</a:t>
            </a:r>
          </a:p>
          <a:p>
            <a:pPr marL="174625" indent="-174625" rtl="0">
              <a:spcAft>
                <a:spcPts val="600"/>
              </a:spcAft>
              <a:buClr>
                <a:schemeClr val="tx1"/>
              </a:buClr>
              <a:buFont typeface="Wingdings" panose="05000000000000000000" pitchFamily="2" charset="2"/>
              <a:buChar char="§"/>
            </a:pPr>
            <a:r>
              <a:rPr lang="pt-BR">
                <a:latin typeface="Amazon Ember" panose="020B0603020204020204"/>
                <a:ea typeface="Amazon Ember Light" panose="020B0403020204020204" pitchFamily="34" charset="0"/>
                <a:cs typeface="Amazon Ember Light" panose="020B0403020204020204" pitchFamily="34" charset="0"/>
              </a:rPr>
              <a:t>Escale os recursos da AWS em resposta a um evento de DR</a:t>
            </a:r>
          </a:p>
        </p:txBody>
      </p:sp>
      <p:sp>
        <p:nvSpPr>
          <p:cNvPr id="19" name="TextBox 18">
            <a:extLst>
              <a:ext uri="{FF2B5EF4-FFF2-40B4-BE49-F238E27FC236}">
                <a16:creationId xmlns:a16="http://schemas.microsoft.com/office/drawing/2014/main" id="{171D8E25-B4C6-144D-BF79-59824AD6CEEE}"/>
              </a:ext>
            </a:extLst>
          </p:cNvPr>
          <p:cNvSpPr txBox="1"/>
          <p:nvPr/>
        </p:nvSpPr>
        <p:spPr>
          <a:xfrm>
            <a:off x="6606221" y="3381092"/>
            <a:ext cx="1702517" cy="400110"/>
          </a:xfrm>
          <a:prstGeom prst="rect">
            <a:avLst/>
          </a:prstGeom>
          <a:noFill/>
        </p:spPr>
        <p:txBody>
          <a:bodyPr wrap="none" rtlCol="0">
            <a:spAutoFit/>
          </a:bodyPr>
          <a:lstStyle/>
          <a:p>
            <a:pPr algn="ctr" rtl="0"/>
            <a:r>
              <a:rPr lang="pt-BR" sz="2000">
                <a:solidFill>
                  <a:schemeClr val="accent5"/>
                </a:solidFill>
                <a:latin typeface="Amazon Ember" panose="020B0603020204020204"/>
                <a:ea typeface="Amazon Ember" panose="020B0603020204020204" pitchFamily="34" charset="0"/>
                <a:cs typeface="Amazon Ember" panose="020B0603020204020204" pitchFamily="34" charset="0"/>
              </a:rPr>
              <a:t>Espera passiva</a:t>
            </a:r>
          </a:p>
        </p:txBody>
      </p:sp>
      <p:sp>
        <p:nvSpPr>
          <p:cNvPr id="37" name="Rectangle 36">
            <a:extLst>
              <a:ext uri="{FF2B5EF4-FFF2-40B4-BE49-F238E27FC236}">
                <a16:creationId xmlns:a16="http://schemas.microsoft.com/office/drawing/2014/main" id="{2A8CA9C7-2553-D64E-B360-3EA1A329551D}"/>
              </a:ext>
            </a:extLst>
          </p:cNvPr>
          <p:cNvSpPr/>
          <p:nvPr/>
        </p:nvSpPr>
        <p:spPr>
          <a:xfrm>
            <a:off x="6606221" y="4679024"/>
            <a:ext cx="2521596" cy="1554272"/>
          </a:xfrm>
          <a:prstGeom prst="rect">
            <a:avLst/>
          </a:prstGeom>
        </p:spPr>
        <p:txBody>
          <a:bodyPr wrap="square" rtlCol="0">
            <a:spAutoFit/>
          </a:bodyPr>
          <a:lstStyle/>
          <a:p>
            <a:pPr marL="174625" indent="-174625" rtl="0">
              <a:spcAft>
                <a:spcPts val="600"/>
              </a:spcAft>
              <a:buClr>
                <a:schemeClr val="tx1"/>
              </a:buClr>
              <a:buFont typeface="Wingdings" panose="05000000000000000000" pitchFamily="2" charset="2"/>
              <a:buChar char="§"/>
            </a:pPr>
            <a:r>
              <a:rPr lang="pt-BR">
                <a:latin typeface="Amazon Ember" panose="020B0603020204020204"/>
                <a:ea typeface="Amazon Ember Light" panose="020B0403020204020204" pitchFamily="34" charset="0"/>
                <a:cs typeface="Amazon Ember Light" panose="020B0403020204020204" pitchFamily="34" charset="0"/>
              </a:rPr>
              <a:t>Soluções que exigem RTO e RPO em </a:t>
            </a:r>
            <a:r>
              <a:rPr lang="pt-BR">
                <a:solidFill>
                  <a:schemeClr val="accent5"/>
                </a:solidFill>
                <a:latin typeface="Amazon Ember" panose="020B0603020204020204"/>
                <a:ea typeface="Amazon Ember" panose="020B0603020204020204" pitchFamily="34" charset="0"/>
                <a:cs typeface="Amazon Ember" panose="020B0603020204020204" pitchFamily="34" charset="0"/>
              </a:rPr>
              <a:t>minutos</a:t>
            </a:r>
          </a:p>
          <a:p>
            <a:pPr marL="174625" indent="-174625" rtl="0">
              <a:spcAft>
                <a:spcPts val="600"/>
              </a:spcAft>
              <a:buClr>
                <a:schemeClr val="tx1"/>
              </a:buClr>
              <a:buFont typeface="Wingdings" panose="05000000000000000000" pitchFamily="2" charset="2"/>
              <a:buChar char="§"/>
            </a:pPr>
            <a:r>
              <a:rPr lang="pt-BR">
                <a:latin typeface="Amazon Ember" panose="020B0603020204020204"/>
                <a:ea typeface="Amazon Ember Light" panose="020B0403020204020204" pitchFamily="34" charset="0"/>
                <a:cs typeface="Amazon Ember Light" panose="020B0403020204020204" pitchFamily="34" charset="0"/>
              </a:rPr>
              <a:t>Serviços essenciais para os negócios</a:t>
            </a:r>
          </a:p>
        </p:txBody>
      </p:sp>
      <p:sp>
        <p:nvSpPr>
          <p:cNvPr id="20" name="TextBox 19">
            <a:extLst>
              <a:ext uri="{FF2B5EF4-FFF2-40B4-BE49-F238E27FC236}">
                <a16:creationId xmlns:a16="http://schemas.microsoft.com/office/drawing/2014/main" id="{EDEB3785-55FE-B146-B4B5-DC60AAFD6DEF}"/>
              </a:ext>
            </a:extLst>
          </p:cNvPr>
          <p:cNvSpPr txBox="1"/>
          <p:nvPr/>
        </p:nvSpPr>
        <p:spPr>
          <a:xfrm>
            <a:off x="9439412" y="3398805"/>
            <a:ext cx="1195006" cy="400110"/>
          </a:xfrm>
          <a:prstGeom prst="rect">
            <a:avLst/>
          </a:prstGeom>
          <a:noFill/>
        </p:spPr>
        <p:txBody>
          <a:bodyPr wrap="none" rtlCol="0">
            <a:spAutoFit/>
          </a:bodyPr>
          <a:lstStyle/>
          <a:p>
            <a:pPr algn="ctr" rtl="0"/>
            <a:r>
              <a:rPr lang="pt-BR" sz="2000">
                <a:solidFill>
                  <a:schemeClr val="accent5"/>
                </a:solidFill>
                <a:latin typeface="Amazon Ember" panose="020B0603020204020204"/>
                <a:ea typeface="Amazon Ember" panose="020B0603020204020204" pitchFamily="34" charset="0"/>
                <a:cs typeface="Amazon Ember" panose="020B0603020204020204" pitchFamily="34" charset="0"/>
              </a:rPr>
              <a:t>Multissite</a:t>
            </a:r>
          </a:p>
        </p:txBody>
      </p:sp>
      <p:sp>
        <p:nvSpPr>
          <p:cNvPr id="38" name="Rectangle 37">
            <a:extLst>
              <a:ext uri="{FF2B5EF4-FFF2-40B4-BE49-F238E27FC236}">
                <a16:creationId xmlns:a16="http://schemas.microsoft.com/office/drawing/2014/main" id="{6B4EC751-AC7F-2A48-9470-A64DB098A0C9}"/>
              </a:ext>
            </a:extLst>
          </p:cNvPr>
          <p:cNvSpPr/>
          <p:nvPr/>
        </p:nvSpPr>
        <p:spPr>
          <a:xfrm>
            <a:off x="9251304" y="4685324"/>
            <a:ext cx="2521596" cy="1200329"/>
          </a:xfrm>
          <a:prstGeom prst="rect">
            <a:avLst/>
          </a:prstGeom>
        </p:spPr>
        <p:txBody>
          <a:bodyPr wrap="square" rtlCol="0">
            <a:spAutoFit/>
          </a:bodyPr>
          <a:lstStyle/>
          <a:p>
            <a:pPr marL="174625" indent="-174625" rtl="0">
              <a:spcAft>
                <a:spcPts val="600"/>
              </a:spcAft>
              <a:buClr>
                <a:schemeClr val="tx1"/>
              </a:buClr>
              <a:buFont typeface="Wingdings" panose="05000000000000000000" pitchFamily="2" charset="2"/>
              <a:buChar char="§"/>
            </a:pPr>
            <a:r>
              <a:rPr lang="pt-BR">
                <a:solidFill>
                  <a:schemeClr val="accent5"/>
                </a:solidFill>
                <a:latin typeface="Amazon Ember" panose="020B0603020204020204"/>
                <a:ea typeface="Amazon Ember" panose="020B0603020204020204" pitchFamily="34" charset="0"/>
                <a:cs typeface="Amazon Ember" panose="020B0603020204020204" pitchFamily="34" charset="0"/>
              </a:rPr>
              <a:t>Failover automático </a:t>
            </a:r>
            <a:r>
              <a:rPr lang="pt-BR">
                <a:latin typeface="Amazon Ember" panose="020B0603020204020204"/>
                <a:ea typeface="Amazon Ember Light" panose="020B0403020204020204" pitchFamily="34" charset="0"/>
                <a:cs typeface="Amazon Ember Light" panose="020B0403020204020204" pitchFamily="34" charset="0"/>
              </a:rPr>
              <a:t>do ambiente na AWS para uma duplicata em execução</a:t>
            </a:r>
          </a:p>
        </p:txBody>
      </p:sp>
    </p:spTree>
    <p:custDataLst>
      <p:tags r:id="rId1"/>
    </p:custDataLst>
    <p:extLst>
      <p:ext uri="{BB962C8B-B14F-4D97-AF65-F5344CB8AC3E}">
        <p14:creationId xmlns:p14="http://schemas.microsoft.com/office/powerpoint/2010/main" val="4226828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4A2A-F06B-764C-8761-0FD4B9CBCAB6}"/>
              </a:ext>
            </a:extLst>
          </p:cNvPr>
          <p:cNvSpPr>
            <a:spLocks noGrp="1"/>
          </p:cNvSpPr>
          <p:nvPr>
            <p:ph type="title"/>
          </p:nvPr>
        </p:nvSpPr>
        <p:spPr/>
        <p:txBody>
          <a:bodyPr rtlCol="0"/>
          <a:lstStyle/>
          <a:p>
            <a:pPr rtl="0"/>
            <a:r>
              <a:rPr lang="pt-BR"/>
              <a:t>Preparação da DR: melhores práticas</a:t>
            </a:r>
          </a:p>
        </p:txBody>
      </p:sp>
      <p:pic>
        <p:nvPicPr>
          <p:cNvPr id="11" name="Picture 10">
            <a:extLst>
              <a:ext uri="{FF2B5EF4-FFF2-40B4-BE49-F238E27FC236}">
                <a16:creationId xmlns:a16="http://schemas.microsoft.com/office/drawing/2014/main" id="{0F43167E-EB56-5E4C-821D-10C3806F800E}"/>
              </a:ext>
              <a:ext uri="{C183D7F6-B498-43B3-948B-1728B52AA6E4}">
                <adec:decorative xmlns:adec="http://schemas.microsoft.com/office/drawing/2017/decorative" xmlns="" val="1"/>
              </a:ext>
            </a:extLst>
          </p:cNvPr>
          <p:cNvPicPr>
            <a:picLocks noChangeAspect="1"/>
          </p:cNvPicPr>
          <p:nvPr/>
        </p:nvPicPr>
        <p:blipFill>
          <a:blip r:embed="rId4" cstate="hqprint">
            <a:alphaModFix amt="87000"/>
            <a:extLst>
              <a:ext uri="{28A0092B-C50C-407E-A947-70E740481C1C}">
                <a14:useLocalDpi xmlns:a14="http://schemas.microsoft.com/office/drawing/2010/main"/>
              </a:ext>
            </a:extLst>
          </a:blip>
          <a:stretch>
            <a:fillRect/>
          </a:stretch>
        </p:blipFill>
        <p:spPr>
          <a:xfrm>
            <a:off x="319415" y="1966216"/>
            <a:ext cx="3490206" cy="2326804"/>
          </a:xfrm>
          <a:prstGeom prst="rect">
            <a:avLst/>
          </a:prstGeom>
          <a:effectLst>
            <a:softEdge rad="177800"/>
          </a:effectLst>
        </p:spPr>
      </p:pic>
      <p:sp>
        <p:nvSpPr>
          <p:cNvPr id="5" name="TextBox 4">
            <a:extLst>
              <a:ext uri="{FF2B5EF4-FFF2-40B4-BE49-F238E27FC236}">
                <a16:creationId xmlns:a16="http://schemas.microsoft.com/office/drawing/2014/main" id="{C0E107E4-C826-7B45-9263-A404D1B55279}"/>
              </a:ext>
            </a:extLst>
          </p:cNvPr>
          <p:cNvSpPr txBox="1"/>
          <p:nvPr/>
        </p:nvSpPr>
        <p:spPr>
          <a:xfrm>
            <a:off x="670715" y="4427200"/>
            <a:ext cx="2815436" cy="461665"/>
          </a:xfrm>
          <a:prstGeom prst="rect">
            <a:avLst/>
          </a:prstGeom>
          <a:noFill/>
        </p:spPr>
        <p:txBody>
          <a:bodyPr wrap="square" rtlCol="0">
            <a:spAutoFit/>
          </a:bodyPr>
          <a:lstStyle/>
          <a:p>
            <a:pPr algn="ctr" rtl="0"/>
            <a:r>
              <a:rPr lang="pt-BR" sz="2400">
                <a:solidFill>
                  <a:schemeClr val="accent5"/>
                </a:solidFill>
                <a:latin typeface="Amazon Ember" panose="020B0603020204020204"/>
                <a:ea typeface="Amazon Ember" panose="020B0603020204020204" pitchFamily="34" charset="0"/>
                <a:cs typeface="Amazon Ember" panose="020B0603020204020204" pitchFamily="34" charset="0"/>
              </a:rPr>
              <a:t>Comece simples</a:t>
            </a:r>
          </a:p>
        </p:txBody>
      </p:sp>
      <p:pic>
        <p:nvPicPr>
          <p:cNvPr id="22" name="Picture 21">
            <a:extLst>
              <a:ext uri="{FF2B5EF4-FFF2-40B4-BE49-F238E27FC236}">
                <a16:creationId xmlns:a16="http://schemas.microsoft.com/office/drawing/2014/main" id="{A8ABEF2F-A6F1-6B44-A710-68BBBD78045D}"/>
              </a:ext>
              <a:ext uri="{C183D7F6-B498-43B3-948B-1728B52AA6E4}">
                <adec:decorative xmlns:adec="http://schemas.microsoft.com/office/drawing/2017/decorative" xmlns="" val="1"/>
              </a:ext>
            </a:extLst>
          </p:cNvPr>
          <p:cNvPicPr>
            <a:picLocks noChangeAspect="1"/>
          </p:cNvPicPr>
          <p:nvPr/>
        </p:nvPicPr>
        <p:blipFill>
          <a:blip r:embed="rId5" cstate="hqprint">
            <a:alphaModFix amt="52000"/>
            <a:extLst>
              <a:ext uri="{28A0092B-C50C-407E-A947-70E740481C1C}">
                <a14:useLocalDpi xmlns:a14="http://schemas.microsoft.com/office/drawing/2010/main"/>
              </a:ext>
            </a:extLst>
          </a:blip>
          <a:stretch>
            <a:fillRect/>
          </a:stretch>
        </p:blipFill>
        <p:spPr>
          <a:xfrm>
            <a:off x="4312797" y="1971022"/>
            <a:ext cx="3490206" cy="2326804"/>
          </a:xfrm>
          <a:prstGeom prst="rect">
            <a:avLst/>
          </a:prstGeom>
          <a:effectLst>
            <a:softEdge rad="101600"/>
          </a:effectLst>
        </p:spPr>
      </p:pic>
      <p:sp>
        <p:nvSpPr>
          <p:cNvPr id="6" name="TextBox 5">
            <a:extLst>
              <a:ext uri="{FF2B5EF4-FFF2-40B4-BE49-F238E27FC236}">
                <a16:creationId xmlns:a16="http://schemas.microsoft.com/office/drawing/2014/main" id="{02388D9F-C72E-9947-8B10-AC40FBDBE046}"/>
              </a:ext>
            </a:extLst>
          </p:cNvPr>
          <p:cNvSpPr txBox="1"/>
          <p:nvPr/>
        </p:nvSpPr>
        <p:spPr>
          <a:xfrm>
            <a:off x="4143374" y="4422677"/>
            <a:ext cx="3829052" cy="1200329"/>
          </a:xfrm>
          <a:prstGeom prst="rect">
            <a:avLst/>
          </a:prstGeom>
          <a:noFill/>
        </p:spPr>
        <p:txBody>
          <a:bodyPr wrap="square" rtlCol="0">
            <a:spAutoFit/>
          </a:bodyPr>
          <a:lstStyle/>
          <a:p>
            <a:pPr algn="ctr" rtl="0"/>
            <a:r>
              <a:rPr lang="pt-BR" sz="2400">
                <a:solidFill>
                  <a:schemeClr val="accent5"/>
                </a:solidFill>
                <a:latin typeface="Amazon Ember" panose="020B0603020204020204"/>
                <a:ea typeface="Amazon Ember" panose="020B0603020204020204" pitchFamily="34" charset="0"/>
                <a:cs typeface="Amazon Ember" panose="020B0603020204020204" pitchFamily="34" charset="0"/>
              </a:rPr>
              <a:t>Verifique se há problemas de licenciamento do software</a:t>
            </a:r>
          </a:p>
        </p:txBody>
      </p:sp>
      <p:pic>
        <p:nvPicPr>
          <p:cNvPr id="25" name="Picture 24">
            <a:extLst>
              <a:ext uri="{FF2B5EF4-FFF2-40B4-BE49-F238E27FC236}">
                <a16:creationId xmlns:a16="http://schemas.microsoft.com/office/drawing/2014/main" id="{233266DB-6F82-2044-ADDC-2F95A2123148}"/>
              </a:ext>
              <a:ext uri="{C183D7F6-B498-43B3-948B-1728B52AA6E4}">
                <adec:decorative xmlns:adec="http://schemas.microsoft.com/office/drawing/2017/decorative" xmlns="" val="1"/>
              </a:ext>
            </a:extLst>
          </p:cNvPr>
          <p:cNvPicPr>
            <a:picLocks noChangeAspect="1"/>
          </p:cNvPicPr>
          <p:nvPr/>
        </p:nvPicPr>
        <p:blipFill>
          <a:blip r:embed="rId6" cstate="hqprint">
            <a:alphaModFix amt="85000"/>
            <a:extLst>
              <a:ext uri="{28A0092B-C50C-407E-A947-70E740481C1C}">
                <a14:useLocalDpi xmlns:a14="http://schemas.microsoft.com/office/drawing/2010/main"/>
              </a:ext>
            </a:extLst>
          </a:blip>
          <a:stretch>
            <a:fillRect/>
          </a:stretch>
        </p:blipFill>
        <p:spPr>
          <a:xfrm>
            <a:off x="8306179" y="2035410"/>
            <a:ext cx="3093721" cy="2188416"/>
          </a:xfrm>
          <a:prstGeom prst="rect">
            <a:avLst/>
          </a:prstGeom>
          <a:effectLst>
            <a:softEdge rad="88900"/>
          </a:effectLst>
        </p:spPr>
      </p:pic>
      <p:sp>
        <p:nvSpPr>
          <p:cNvPr id="7" name="Rectangle 6">
            <a:extLst>
              <a:ext uri="{FF2B5EF4-FFF2-40B4-BE49-F238E27FC236}">
                <a16:creationId xmlns:a16="http://schemas.microsoft.com/office/drawing/2014/main" id="{545B82D4-2000-B249-8FD6-CAF69014A4B3}"/>
              </a:ext>
            </a:extLst>
          </p:cNvPr>
          <p:cNvSpPr/>
          <p:nvPr/>
        </p:nvSpPr>
        <p:spPr>
          <a:xfrm>
            <a:off x="8124825" y="4422676"/>
            <a:ext cx="3521904" cy="1200329"/>
          </a:xfrm>
          <a:prstGeom prst="rect">
            <a:avLst/>
          </a:prstGeom>
        </p:spPr>
        <p:txBody>
          <a:bodyPr wrap="square" rtlCol="0">
            <a:spAutoFit/>
          </a:bodyPr>
          <a:lstStyle/>
          <a:p>
            <a:pPr algn="ctr" rtl="0"/>
            <a:r>
              <a:rPr lang="pt-BR" sz="2400">
                <a:solidFill>
                  <a:schemeClr val="accent5"/>
                </a:solidFill>
                <a:latin typeface="Amazon Ember" panose="020B0603020204020204"/>
                <a:ea typeface="Amazon Ember" panose="020B0603020204020204" pitchFamily="34" charset="0"/>
                <a:cs typeface="Amazon Ember" panose="020B0603020204020204" pitchFamily="34" charset="0"/>
              </a:rPr>
              <a:t>Pratique as simulações do </a:t>
            </a:r>
            <a:r>
              <a:rPr lang="pt-BR" sz="2400">
                <a:solidFill>
                  <a:srgbClr val="4D27AA"/>
                </a:solidFill>
                <a:latin typeface="Amazon Ember" panose="020B0603020204020204"/>
                <a:ea typeface="Amazon Ember" panose="020B0603020204020204" pitchFamily="34" charset="0"/>
                <a:cs typeface="Amazon Ember" panose="020B0603020204020204" pitchFamily="34" charset="0"/>
              </a:rPr>
              <a:t>dia de jogo</a:t>
            </a:r>
          </a:p>
          <a:p>
            <a:pPr algn="ctr" rtl="0"/>
            <a:r>
              <a:rPr lang="pt-BR" sz="2400">
                <a:solidFill>
                  <a:schemeClr val="accent5"/>
                </a:solidFill>
                <a:latin typeface="Amazon Ember" panose="020B0603020204020204"/>
                <a:ea typeface="Amazon Ember" panose="020B0603020204020204" pitchFamily="34" charset="0"/>
                <a:cs typeface="Amazon Ember" panose="020B0603020204020204" pitchFamily="34" charset="0"/>
              </a:rPr>
              <a:t>do “dia do jogo” </a:t>
            </a:r>
          </a:p>
        </p:txBody>
      </p:sp>
    </p:spTree>
    <p:custDataLst>
      <p:tags r:id="rId1"/>
    </p:custDataLst>
    <p:extLst>
      <p:ext uri="{BB962C8B-B14F-4D97-AF65-F5344CB8AC3E}">
        <p14:creationId xmlns:p14="http://schemas.microsoft.com/office/powerpoint/2010/main" val="208010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3</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pPr rtl="0">
              <a:buClr>
                <a:schemeClr val="tx1"/>
              </a:buClr>
            </a:pPr>
            <a:r>
              <a:rPr lang="pt-BR" sz="2000">
                <a:latin typeface="+mn-lt"/>
              </a:rPr>
              <a:t>Os </a:t>
            </a:r>
            <a:r>
              <a:rPr lang="pt-BR" sz="2000">
                <a:solidFill>
                  <a:schemeClr val="accent5"/>
                </a:solidFill>
                <a:latin typeface="Amazon Ember" panose="02000000000000000000" pitchFamily="2" charset="0"/>
                <a:ea typeface="Amazon Ember" panose="02000000000000000000" pitchFamily="2" charset="0"/>
                <a:cs typeface="Amazon Ember" panose="020B0603020204020204" pitchFamily="34" charset="0"/>
              </a:rPr>
              <a:t>padrões de recuperação de desastres </a:t>
            </a:r>
            <a:r>
              <a:rPr lang="pt-BR" sz="2000">
                <a:latin typeface="+mn-lt"/>
              </a:rPr>
              <a:t>comuns na AWS incluem o backup e restauração, a chama piloto, a espera quente e o multi-site.</a:t>
            </a:r>
          </a:p>
          <a:p>
            <a:pPr rtl="0">
              <a:buClr>
                <a:schemeClr val="tx1"/>
              </a:buClr>
            </a:pPr>
            <a:r>
              <a:rPr lang="pt-BR" sz="2000">
                <a:solidFill>
                  <a:schemeClr val="accent5"/>
                </a:solidFill>
                <a:latin typeface="Amazon Ember" panose="02000000000000000000" pitchFamily="2" charset="0"/>
                <a:ea typeface="Amazon Ember" panose="02000000000000000000" pitchFamily="2" charset="0"/>
                <a:cs typeface="Amazon Ember" panose="020B0603020204020204" pitchFamily="34" charset="0"/>
              </a:rPr>
              <a:t>O backup e </a:t>
            </a:r>
            <a:r>
              <a:rPr lang="pt-BR" sz="2000">
                <a:latin typeface="+mn-lt"/>
              </a:rPr>
              <a:t>restauração são a abordagem mais econômica. No entanto, eles têm o RTO mais alto.</a:t>
            </a:r>
          </a:p>
          <a:p>
            <a:pPr rtl="0">
              <a:buClr>
                <a:schemeClr val="tx1"/>
              </a:buClr>
            </a:pPr>
            <a:r>
              <a:rPr lang="pt-BR" sz="2000">
                <a:solidFill>
                  <a:schemeClr val="accent5"/>
                </a:solidFill>
                <a:latin typeface="Amazon Ember" panose="02000000000000000000" pitchFamily="2" charset="0"/>
                <a:ea typeface="Amazon Ember" panose="02000000000000000000" pitchFamily="2" charset="0"/>
                <a:cs typeface="Amazon Ember" panose="020B0603020204020204" pitchFamily="34" charset="0"/>
              </a:rPr>
              <a:t>O multissite</a:t>
            </a:r>
            <a:r>
              <a:rPr lang="pt-BR" sz="2000">
                <a:solidFill>
                  <a:schemeClr val="accent5"/>
                </a:solidFill>
                <a:latin typeface="+mn-lt"/>
                <a:ea typeface="Amazon Ember" panose="020B0603020204020204" pitchFamily="34" charset="0"/>
                <a:cs typeface="Amazon Ember" panose="020B0603020204020204" pitchFamily="34" charset="0"/>
              </a:rPr>
              <a:t> </a:t>
            </a:r>
            <a:r>
              <a:rPr lang="pt-BR" sz="2000">
                <a:latin typeface="+mn-lt"/>
              </a:rPr>
              <a:t>proporciona o RTO mais rápido. No entanto, ela custa mais porque fornece uma duplicata totalmente funcional e pronta para produção.</a:t>
            </a:r>
          </a:p>
          <a:p>
            <a:pPr rtl="0">
              <a:buClr>
                <a:schemeClr val="tx1"/>
              </a:buClr>
            </a:pPr>
            <a:r>
              <a:rPr lang="pt-BR" sz="2000">
                <a:solidFill>
                  <a:schemeClr val="accent5"/>
                </a:solidFill>
                <a:latin typeface="Amazon Ember" panose="02000000000000000000" pitchFamily="2" charset="0"/>
                <a:ea typeface="Amazon Ember" panose="02000000000000000000" pitchFamily="2" charset="0"/>
                <a:cs typeface="Amazon Ember" panose="020B0603020204020204" pitchFamily="34" charset="0"/>
              </a:rPr>
              <a:t>O AWS Storage Gateway </a:t>
            </a:r>
            <a:r>
              <a:rPr lang="pt-BR" sz="2000">
                <a:latin typeface="+mn-lt"/>
              </a:rPr>
              <a:t>oferece três interfaces: gateway de arquivos, gateway de volume e gateway de fitas para o backup e a recuperação de dados entre o armazenamento on-premises e a Nuvem AWS.</a:t>
            </a:r>
          </a:p>
          <a:p>
            <a:pPr rtl="0"/>
            <a:endParaRPr lang="en-US" sz="2000" dirty="0">
              <a:latin typeface="+mn-lt"/>
            </a:endParaRP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Tree>
    <p:custDataLst>
      <p:tags r:id="rId1"/>
    </p:custDataLst>
    <p:extLst>
      <p:ext uri="{BB962C8B-B14F-4D97-AF65-F5344CB8AC3E}">
        <p14:creationId xmlns:p14="http://schemas.microsoft.com/office/powerpoint/2010/main" val="2651357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
        <p:nvSpPr>
          <p:cNvPr id="2" name="Title 1"/>
          <p:cNvSpPr>
            <a:spLocks noGrp="1"/>
          </p:cNvSpPr>
          <p:nvPr>
            <p:ph type="title"/>
          </p:nvPr>
        </p:nvSpPr>
        <p:spPr>
          <a:xfrm>
            <a:off x="419100" y="1178376"/>
            <a:ext cx="4470952" cy="3015937"/>
          </a:xfrm>
        </p:spPr>
        <p:txBody>
          <a:bodyPr rtlCol="0">
            <a:noAutofit/>
          </a:bodyPr>
          <a:lstStyle/>
          <a:p>
            <a:pPr rtl="0"/>
            <a:r>
              <a:rPr lang="pt-BR" sz="3000">
                <a:latin typeface="+mj-lt"/>
              </a:rPr>
              <a:t>Módulo 14 – Laboratório guiado: Armazenamento híbrido e migração de dados com o gateway de arquivos do AWS Storage Gateway</a:t>
            </a:r>
          </a:p>
        </p:txBody>
      </p:sp>
    </p:spTree>
    <p:custDataLst>
      <p:tags r:id="rId1"/>
    </p:custDataLst>
    <p:extLst>
      <p:ext uri="{BB962C8B-B14F-4D97-AF65-F5344CB8AC3E}">
        <p14:creationId xmlns:p14="http://schemas.microsoft.com/office/powerpoint/2010/main" val="1115458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p:txBody>
          <a:bodyPr rtlCol="0"/>
          <a:lstStyle/>
          <a:p>
            <a:pPr rtl="0"/>
            <a:r>
              <a:rPr lang="pt-BR"/>
              <a:t>Módulo 14: Planejar para desastres</a:t>
            </a:r>
          </a:p>
        </p:txBody>
      </p:sp>
      <p:sp>
        <p:nvSpPr>
          <p:cNvPr id="2" name="Title 1"/>
          <p:cNvSpPr>
            <a:spLocks noGrp="1"/>
          </p:cNvSpPr>
          <p:nvPr>
            <p:ph type="title"/>
          </p:nvPr>
        </p:nvSpPr>
        <p:spPr/>
        <p:txBody>
          <a:bodyPr rtlCol="0"/>
          <a:lstStyle/>
          <a:p>
            <a:pPr rtl="0"/>
            <a:r>
              <a:rPr lang="pt-BR" sz="4000"/>
              <a:t>Seção 1: Necessidade arquitetônica</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Laboratório guiado: tarefas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a:xfrm>
            <a:off x="419100" y="1259857"/>
            <a:ext cx="10394212" cy="4648788"/>
          </a:xfrm>
        </p:spPr>
        <p:txBody>
          <a:bodyPr rtlCol="0"/>
          <a:lstStyle/>
          <a:p>
            <a:pPr marL="514350" indent="-514350" rtl="0">
              <a:lnSpc>
                <a:spcPct val="100000"/>
              </a:lnSpc>
              <a:buFont typeface="+mj-lt"/>
              <a:buAutoNum type="arabicPeriod"/>
            </a:pPr>
            <a:endParaRPr lang="en-US" dirty="0">
              <a:latin typeface="+mn-lt"/>
            </a:endParaRPr>
          </a:p>
          <a:p>
            <a:pPr marL="514350" indent="-514350" rtl="0">
              <a:lnSpc>
                <a:spcPct val="100000"/>
              </a:lnSpc>
              <a:buFont typeface="+mj-lt"/>
              <a:buAutoNum type="arabicPeriod"/>
            </a:pPr>
            <a:r>
              <a:rPr lang="pt-BR">
                <a:latin typeface="+mn-lt"/>
              </a:rPr>
              <a:t>Análise da arquitetura do laboratório</a:t>
            </a:r>
          </a:p>
          <a:p>
            <a:pPr marL="514350" indent="-514350" rtl="0">
              <a:lnSpc>
                <a:spcPct val="100000"/>
              </a:lnSpc>
              <a:buFont typeface="+mj-lt"/>
              <a:buAutoNum type="arabicPeriod"/>
            </a:pPr>
            <a:r>
              <a:rPr lang="pt-BR" smtClean="0">
                <a:latin typeface="+mn-lt"/>
              </a:rPr>
              <a:t>Criação </a:t>
            </a:r>
            <a:r>
              <a:rPr lang="pt-BR">
                <a:latin typeface="+mn-lt"/>
              </a:rPr>
              <a:t>dos buckets principal e secundário do S3</a:t>
            </a:r>
          </a:p>
          <a:p>
            <a:pPr marL="514350" indent="-514350" rtl="0">
              <a:lnSpc>
                <a:spcPct val="100000"/>
              </a:lnSpc>
              <a:buFont typeface="+mj-lt"/>
              <a:buAutoNum type="arabicPeriod"/>
            </a:pPr>
            <a:r>
              <a:rPr lang="pt-BR" smtClean="0">
                <a:latin typeface="+mn-lt"/>
              </a:rPr>
              <a:t>Ativação </a:t>
            </a:r>
            <a:r>
              <a:rPr lang="pt-BR">
                <a:latin typeface="+mn-lt"/>
              </a:rPr>
              <a:t>da replicação entre regiões</a:t>
            </a:r>
          </a:p>
          <a:p>
            <a:pPr marL="514350" indent="-514350" rtl="0">
              <a:lnSpc>
                <a:spcPct val="100000"/>
              </a:lnSpc>
              <a:buFont typeface="+mj-lt"/>
              <a:buAutoNum type="arabicPeriod"/>
            </a:pPr>
            <a:r>
              <a:rPr lang="pt-BR" smtClean="0">
                <a:latin typeface="+mn-lt"/>
              </a:rPr>
              <a:t>Configuração </a:t>
            </a:r>
            <a:r>
              <a:rPr lang="pt-BR">
                <a:latin typeface="+mn-lt"/>
              </a:rPr>
              <a:t>do gateway de arquivos e criação de um compartilhamento de arquivos NFS</a:t>
            </a:r>
          </a:p>
          <a:p>
            <a:pPr marL="514350" indent="-514350" rtl="0">
              <a:lnSpc>
                <a:spcPct val="100000"/>
              </a:lnSpc>
              <a:buFont typeface="+mj-lt"/>
              <a:buAutoNum type="arabicPeriod"/>
            </a:pPr>
            <a:r>
              <a:rPr lang="pt-BR" smtClean="0">
                <a:latin typeface="+mn-lt"/>
              </a:rPr>
              <a:t>Montagem </a:t>
            </a:r>
            <a:r>
              <a:rPr lang="pt-BR">
                <a:latin typeface="+mn-lt"/>
              </a:rPr>
              <a:t>do compartilhamento de arquivos para a instância do Linux e migração de dados</a:t>
            </a:r>
          </a:p>
          <a:p>
            <a:pPr marL="514350" indent="-514350" rtl="0">
              <a:lnSpc>
                <a:spcPct val="100000"/>
              </a:lnSpc>
              <a:buFont typeface="+mj-lt"/>
              <a:buAutoNum type="arabicPeriod"/>
            </a:pPr>
            <a:r>
              <a:rPr lang="pt-BR" smtClean="0">
                <a:latin typeface="+mn-lt"/>
              </a:rPr>
              <a:t>Confirmação </a:t>
            </a:r>
            <a:r>
              <a:rPr lang="pt-BR">
                <a:latin typeface="+mn-lt"/>
              </a:rPr>
              <a:t>da migração dos dados</a:t>
            </a:r>
            <a:endParaRPr lang="en-US" dirty="0">
              <a:latin typeface="+mn-lt"/>
            </a:endParaRPr>
          </a:p>
        </p:txBody>
      </p:sp>
    </p:spTree>
    <p:custDataLst>
      <p:tags r:id="rId1"/>
    </p:custDataLst>
    <p:extLst>
      <p:ext uri="{BB962C8B-B14F-4D97-AF65-F5344CB8AC3E}">
        <p14:creationId xmlns:p14="http://schemas.microsoft.com/office/powerpoint/2010/main" val="864281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Laboratório guiado: produto final </a:t>
            </a:r>
          </a:p>
        </p:txBody>
      </p:sp>
      <p:pic>
        <p:nvPicPr>
          <p:cNvPr id="10" name="Picture 9">
            <a:extLst>
              <a:ext uri="{FF2B5EF4-FFF2-40B4-BE49-F238E27FC236}">
                <a16:creationId xmlns:a16="http://schemas.microsoft.com/office/drawing/2014/main" id="{4D731A5E-86C6-FA43-ACDD-23E787DDB1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3245" y="1759001"/>
            <a:ext cx="8145509" cy="4272236"/>
          </a:xfrm>
          <a:prstGeom prst="rect">
            <a:avLst/>
          </a:prstGeom>
        </p:spPr>
      </p:pic>
    </p:spTree>
    <p:custDataLst>
      <p:tags r:id="rId1"/>
    </p:custDataLst>
    <p:extLst>
      <p:ext uri="{BB962C8B-B14F-4D97-AF65-F5344CB8AC3E}">
        <p14:creationId xmlns:p14="http://schemas.microsoft.com/office/powerpoint/2010/main" val="1577789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xmlns=""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460435" y="2172918"/>
            <a:ext cx="5312466" cy="3770682"/>
          </a:xfrm>
        </p:spPr>
        <p:txBody>
          <a:bodyPr rtlCol="0"/>
          <a:lstStyle/>
          <a:p>
            <a:pPr rtl="0"/>
            <a:r>
              <a:rPr lang="pt-BR" sz="3200">
                <a:solidFill>
                  <a:srgbClr val="FFFFFF"/>
                </a:solidFill>
                <a:ea typeface="Amazon Ember" panose="02000000000000000000" pitchFamily="2" charset="0"/>
              </a:rPr>
              <a:t>Comece o Módulo 14 – Laboratório guiado: Armazenamento híbrido e migração de dados com o gateway de arquivos do AWS Storage Gateway</a:t>
            </a:r>
            <a:endParaRPr lang="en-US" sz="3200"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xmlns=""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xmlns=""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1179020" y="1225074"/>
            <a:ext cx="1926530" cy="338554"/>
          </a:xfrm>
          <a:prstGeom prst="rect">
            <a:avLst/>
          </a:prstGeom>
          <a:noFill/>
        </p:spPr>
        <p:txBody>
          <a:bodyPr wrap="square" rtlCol="0">
            <a:spAutoFit/>
          </a:bodyPr>
          <a:lstStyle/>
          <a:p>
            <a:pPr algn="ctr" rtl="0"/>
            <a:r>
              <a:rPr lang="pt-BR" sz="1600" dirty="0">
                <a:ea typeface="Amazon Ember Light" panose="020B0403020204020204" pitchFamily="34" charset="0"/>
                <a:cs typeface="Amazon Ember Light" panose="020B0403020204020204" pitchFamily="34" charset="0"/>
              </a:rPr>
              <a:t>Aproximadamente 45 minutos</a:t>
            </a:r>
          </a:p>
        </p:txBody>
      </p:sp>
    </p:spTree>
    <p:custDataLst>
      <p:tags r:id="rId1"/>
    </p:custDataLst>
    <p:extLst>
      <p:ext uri="{BB962C8B-B14F-4D97-AF65-F5344CB8AC3E}">
        <p14:creationId xmlns:p14="http://schemas.microsoft.com/office/powerpoint/2010/main" val="1319771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429000" cy="2017734"/>
          </a:xfrm>
        </p:spPr>
        <p:txBody>
          <a:bodyPr rtlCol="0"/>
          <a:lstStyle/>
          <a:p>
            <a:pPr rtl="0"/>
            <a:r>
              <a:rPr lang="pt-BR" sz="4000">
                <a:latin typeface="+mj-lt"/>
              </a:rPr>
              <a:t>Resumo do laboratório guiado: principais lições</a:t>
            </a:r>
          </a:p>
        </p:txBody>
      </p:sp>
    </p:spTree>
    <p:custDataLst>
      <p:tags r:id="rId1"/>
    </p:custDataLst>
    <p:extLst>
      <p:ext uri="{BB962C8B-B14F-4D97-AF65-F5344CB8AC3E}">
        <p14:creationId xmlns:p14="http://schemas.microsoft.com/office/powerpoint/2010/main" val="14230615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rtlCol="0"/>
          <a:lstStyle/>
          <a:p>
            <a:pPr rtl="0"/>
            <a:r>
              <a:rPr lang="pt-BR" b="1"/>
              <a:t>Módulo 14: Planejar para desastres</a:t>
            </a:r>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rtlCol="0"/>
          <a:lstStyle/>
          <a:p>
            <a:pPr rtl="0"/>
            <a:r>
              <a:rPr lang="pt-BR" sz="4000"/>
              <a:t>Conclusão do módulo</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latin typeface="+mj-lt"/>
              </a:rPr>
              <a:t>Resumo do módulo</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a:xfrm>
            <a:off x="419100" y="1528175"/>
            <a:ext cx="10563225" cy="4648788"/>
          </a:xfrm>
        </p:spPr>
        <p:txBody>
          <a:bodyPr rtlCol="0"/>
          <a:lstStyle/>
          <a:p>
            <a:pPr marL="0" indent="0" rtl="0">
              <a:buNone/>
            </a:pPr>
            <a:r>
              <a:rPr lang="pt-BR"/>
              <a:t>Em resumo, neste módulo você aprendeu a:</a:t>
            </a:r>
            <a:endParaRPr lang="en-US" sz="2400" dirty="0"/>
          </a:p>
          <a:p>
            <a:pPr rtl="0"/>
            <a:r>
              <a:rPr lang="pt-BR" sz="2400"/>
              <a:t>Identificar estratégias de planejamento para desastres</a:t>
            </a:r>
            <a:endParaRPr lang="en-US" sz="1600" dirty="0"/>
          </a:p>
          <a:p>
            <a:pPr rtl="0"/>
            <a:r>
              <a:rPr lang="pt-BR" sz="2400"/>
              <a:t>Definir RPO e RTO</a:t>
            </a:r>
            <a:endParaRPr lang="en-US" sz="1200" dirty="0"/>
          </a:p>
          <a:p>
            <a:pPr rtl="0"/>
            <a:r>
              <a:rPr lang="pt-BR" sz="2400"/>
              <a:t>Descrever quatro padrões comuns para backup e recuperação de desastres e como implementá-los</a:t>
            </a:r>
            <a:endParaRPr lang="en-US" sz="1600" dirty="0"/>
          </a:p>
          <a:p>
            <a:pPr rtl="0"/>
            <a:r>
              <a:rPr lang="pt-BR" sz="2400"/>
              <a:t>Usar o AWS Storage Gateway para soluções de backup de on-premises para a nuvem</a:t>
            </a:r>
            <a:endParaRPr lang="en-US" dirty="0">
              <a:latin typeface="+mn-lt"/>
            </a:endParaRPr>
          </a:p>
          <a:p>
            <a:pPr marL="0" indent="0" rtl="0">
              <a:buNone/>
            </a:pPr>
            <a:endParaRPr lang="en-US" dirty="0">
              <a:latin typeface="+mn-lt"/>
            </a:endParaRPr>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rtlCol="0"/>
          <a:lstStyle/>
          <a:p>
            <a:pPr rtl="0"/>
            <a:r>
              <a:rPr lang="pt-BR" sz="4000">
                <a:latin typeface="+mj-lt"/>
              </a:rPr>
              <a:t>Conclua o teste de conhecimento</a:t>
            </a:r>
          </a:p>
        </p:txBody>
      </p:sp>
    </p:spTree>
    <p:custDataLst>
      <p:tags r:id="rId1"/>
    </p:custDataLst>
    <p:extLst>
      <p:ext uri="{BB962C8B-B14F-4D97-AF65-F5344CB8AC3E}">
        <p14:creationId xmlns:p14="http://schemas.microsoft.com/office/powerpoint/2010/main" val="1725495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rtlCol="0"/>
          <a:lstStyle/>
          <a:p>
            <a:pPr rtl="0"/>
            <a:r>
              <a:rPr lang="pt-BR"/>
              <a:t>Exemplo de pergunta do exame</a:t>
            </a:r>
          </a:p>
        </p:txBody>
      </p:sp>
      <p:sp>
        <p:nvSpPr>
          <p:cNvPr id="4" name="Text Placeholder 3"/>
          <p:cNvSpPr>
            <a:spLocks noGrp="1"/>
          </p:cNvSpPr>
          <p:nvPr>
            <p:ph idx="1"/>
          </p:nvPr>
        </p:nvSpPr>
        <p:spPr/>
        <p:txBody>
          <a:bodyPr rtlCol="0"/>
          <a:lstStyle/>
          <a:p>
            <a:pPr marL="0" indent="0" rtl="0">
              <a:buNone/>
            </a:pPr>
            <a:r>
              <a:rPr lang="pt-BR" sz="2400"/>
              <a:t>Os vendedores da empresa fazem upload de seus números de vendas diariamente. Um arquiteto de soluções precisa de uma solução de armazenamento durável para esses documentos com proteção adicional contra exclusão acidental de documentos importantes pelos usuários.</a:t>
            </a:r>
            <a:endParaRPr lang="en-US" sz="2400" dirty="0"/>
          </a:p>
          <a:p>
            <a:pPr marL="0" indent="0" rtl="0">
              <a:buNone/>
            </a:pPr>
            <a:endParaRPr lang="en-US" sz="2400" dirty="0"/>
          </a:p>
          <a:p>
            <a:pPr marL="0" indent="0" rtl="0">
              <a:buNone/>
            </a:pPr>
            <a:r>
              <a:rPr lang="pt-BR" sz="2400"/>
              <a:t>Qual medida protegerá contra ações não intencionais do usuário?</a:t>
            </a:r>
          </a:p>
          <a:p>
            <a:pPr lvl="0" rtl="0"/>
            <a:endParaRPr lang="en-US" sz="2400" dirty="0"/>
          </a:p>
          <a:p>
            <a:pPr marL="457200" lvl="0" indent="-457200" rtl="0">
              <a:buFont typeface="+mj-lt"/>
              <a:buAutoNum type="alphaUcPeriod"/>
            </a:pPr>
            <a:r>
              <a:rPr lang="pt-BR" sz="2400"/>
              <a:t>Armazenar dados em um volume do EBS e criar snapshots uma vez por semana.</a:t>
            </a:r>
          </a:p>
          <a:p>
            <a:pPr marL="457200" lvl="0" indent="-457200" rtl="0">
              <a:buFont typeface="+mj-lt"/>
              <a:buAutoNum type="alphaUcPeriod"/>
            </a:pPr>
            <a:r>
              <a:rPr lang="pt-BR" sz="2400"/>
              <a:t>Armazenar dados em um bucket do S3 e habilitar o versionamento.</a:t>
            </a:r>
          </a:p>
          <a:p>
            <a:pPr marL="457200" lvl="0" indent="-457200" rtl="0">
              <a:buFont typeface="+mj-lt"/>
              <a:buAutoNum type="alphaUcPeriod"/>
            </a:pPr>
            <a:r>
              <a:rPr lang="pt-BR" sz="2400"/>
              <a:t>Armazenar dados em dois buckets do S3 em diferentes regiões da AWS.</a:t>
            </a:r>
          </a:p>
          <a:p>
            <a:pPr marL="457200" lvl="0" indent="-457200" rtl="0">
              <a:buFont typeface="+mj-lt"/>
              <a:buAutoNum type="alphaUcPeriod"/>
            </a:pPr>
            <a:r>
              <a:rPr lang="pt-BR" sz="2400"/>
              <a:t>Armazenar dados no armazenamento de instâncias do EC2.</a:t>
            </a:r>
          </a:p>
        </p:txBody>
      </p:sp>
      <p:sp>
        <p:nvSpPr>
          <p:cNvPr id="22" name="Rectangle 21" descr="box around 'first step'.">
            <a:extLst>
              <a:ext uri="{FF2B5EF4-FFF2-40B4-BE49-F238E27FC236}">
                <a16:creationId xmlns:a16="http://schemas.microsoft.com/office/drawing/2014/main" id="{1C03C7B4-56D2-574C-84EC-E802BAD51BD6}"/>
              </a:ext>
            </a:extLst>
          </p:cNvPr>
          <p:cNvSpPr/>
          <p:nvPr/>
        </p:nvSpPr>
        <p:spPr>
          <a:xfrm>
            <a:off x="946298" y="1542923"/>
            <a:ext cx="5178055" cy="329973"/>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3" name="Rectangle 22" descr="box around 'launch'.">
            <a:extLst>
              <a:ext uri="{FF2B5EF4-FFF2-40B4-BE49-F238E27FC236}">
                <a16:creationId xmlns:a16="http://schemas.microsoft.com/office/drawing/2014/main" id="{D917926B-89D2-A148-BEFD-97157995F014}"/>
              </a:ext>
            </a:extLst>
          </p:cNvPr>
          <p:cNvSpPr/>
          <p:nvPr/>
        </p:nvSpPr>
        <p:spPr>
          <a:xfrm>
            <a:off x="6033031" y="1872896"/>
            <a:ext cx="4886606" cy="35020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4" name="Rectangle 23" descr="box around 'instance'.">
            <a:extLst>
              <a:ext uri="{FF2B5EF4-FFF2-40B4-BE49-F238E27FC236}">
                <a16:creationId xmlns:a16="http://schemas.microsoft.com/office/drawing/2014/main" id="{6E0CBF61-7E56-8546-AB58-C94D4F2FF6BF}"/>
              </a:ext>
            </a:extLst>
          </p:cNvPr>
          <p:cNvSpPr/>
          <p:nvPr/>
        </p:nvSpPr>
        <p:spPr>
          <a:xfrm>
            <a:off x="495348" y="2561827"/>
            <a:ext cx="5405721" cy="365125"/>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0" name="Rectangle 9" descr="box around 'instance'.">
            <a:extLst>
              <a:ext uri="{FF2B5EF4-FFF2-40B4-BE49-F238E27FC236}">
                <a16:creationId xmlns:a16="http://schemas.microsoft.com/office/drawing/2014/main" id="{51031C99-81A3-BB4B-A751-B1F932D8B89B}"/>
              </a:ext>
            </a:extLst>
          </p:cNvPr>
          <p:cNvSpPr/>
          <p:nvPr/>
        </p:nvSpPr>
        <p:spPr>
          <a:xfrm>
            <a:off x="3659814" y="2244610"/>
            <a:ext cx="6409219" cy="322573"/>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1" name="Rectangle 10" descr="box around 'instance'.">
            <a:extLst>
              <a:ext uri="{FF2B5EF4-FFF2-40B4-BE49-F238E27FC236}">
                <a16:creationId xmlns:a16="http://schemas.microsoft.com/office/drawing/2014/main" id="{04348314-4B65-024D-9F47-F35F11679FDC}"/>
              </a:ext>
            </a:extLst>
          </p:cNvPr>
          <p:cNvSpPr/>
          <p:nvPr/>
        </p:nvSpPr>
        <p:spPr>
          <a:xfrm>
            <a:off x="495348" y="3417763"/>
            <a:ext cx="1771602"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5" name="Rectangle 24" descr="box around response A - Determine the Amazon Machine Image (AMI) that will be used.">
            <a:extLst>
              <a:ext uri="{FF2B5EF4-FFF2-40B4-BE49-F238E27FC236}">
                <a16:creationId xmlns:a16="http://schemas.microsoft.com/office/drawing/2014/main" id="{223D788C-6C14-CA49-9866-1E43C04FE474}"/>
              </a:ext>
            </a:extLst>
          </p:cNvPr>
          <p:cNvSpPr/>
          <p:nvPr/>
        </p:nvSpPr>
        <p:spPr>
          <a:xfrm>
            <a:off x="456978" y="4797363"/>
            <a:ext cx="1133475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10" grpId="0" animBg="1"/>
      <p:bldP spid="11" grpId="0" animBg="1"/>
      <p:bldP spid="2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rtlCol="0"/>
          <a:lstStyle/>
          <a:p>
            <a:pPr rtl="0"/>
            <a:r>
              <a:rPr lang="pt-BR">
                <a:latin typeface="+mj-lt"/>
              </a:rPr>
              <a:t>Recursos adicionais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rtlCol="0"/>
          <a:lstStyle/>
          <a:p>
            <a:pPr rtl="0"/>
            <a:r>
              <a:rPr lang="pt-BR">
                <a:latin typeface="+mn-lt"/>
                <a:hlinkClick r:id="rId4"/>
              </a:rPr>
              <a:t>Replicação do Amazon S3</a:t>
            </a:r>
            <a:endParaRPr lang="en-US" dirty="0">
              <a:latin typeface="+mn-lt"/>
            </a:endParaRPr>
          </a:p>
          <a:p>
            <a:pPr rtl="0"/>
            <a:r>
              <a:rPr lang="pt-BR">
                <a:latin typeface="+mn-lt"/>
                <a:hlinkClick r:id="rId5"/>
              </a:rPr>
              <a:t>Gerenciamento do ciclo de vida de objetos do Amazon S3</a:t>
            </a:r>
            <a:endParaRPr lang="en-US" dirty="0">
              <a:latin typeface="+mn-lt"/>
            </a:endParaRPr>
          </a:p>
          <a:p>
            <a:pPr rtl="0"/>
            <a:r>
              <a:rPr lang="pt-BR">
                <a:latin typeface="+mn-lt"/>
                <a:hlinkClick r:id="rId6"/>
              </a:rPr>
              <a:t>Snapshots do Amazon EBS</a:t>
            </a:r>
            <a:endParaRPr lang="en-US" dirty="0">
              <a:latin typeface="+mn-lt"/>
            </a:endParaRPr>
          </a:p>
          <a:p>
            <a:pPr rtl="0"/>
            <a:r>
              <a:rPr lang="pt-BR">
                <a:latin typeface="+mn-lt"/>
                <a:hlinkClick r:id="rId7"/>
              </a:rPr>
              <a:t>Usar o AWS Lambda com eventos agendados</a:t>
            </a:r>
            <a:endParaRPr lang="en-US" dirty="0">
              <a:latin typeface="+mn-lt"/>
            </a:endParaRPr>
          </a:p>
          <a:p>
            <a:pPr rtl="0"/>
            <a:r>
              <a:rPr lang="pt-BR">
                <a:latin typeface="+mn-lt"/>
                <a:hlinkClick r:id="rId8"/>
              </a:rPr>
              <a:t>Centro de recursos de backup e restauração</a:t>
            </a:r>
            <a:endParaRPr lang="en-US" dirty="0">
              <a:latin typeface="+mn-lt"/>
            </a:endParaRPr>
          </a:p>
          <a:p>
            <a:pPr rtl="0"/>
            <a:r>
              <a:rPr lang="pt-BR">
                <a:hlinkClick r:id="rId9"/>
              </a:rPr>
              <a:t>Recuperação de desastres com a AWS (vídeo)</a:t>
            </a:r>
            <a:endParaRPr lang="en-US" dirty="0"/>
          </a:p>
        </p:txBody>
      </p:sp>
    </p:spTree>
    <p:custDataLst>
      <p:tags r:id="rId1"/>
    </p:custDataLst>
    <p:extLst>
      <p:ext uri="{BB962C8B-B14F-4D97-AF65-F5344CB8AC3E}">
        <p14:creationId xmlns:p14="http://schemas.microsoft.com/office/powerpoint/2010/main" val="1754957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rtlCol="0">
            <a:normAutofit fontScale="90000"/>
          </a:bodyPr>
          <a:lstStyle/>
          <a:p>
            <a:pPr rtl="0"/>
            <a:r>
              <a:rPr lang="pt-BR">
                <a:latin typeface="+mj-lt"/>
              </a:rPr>
              <a:t>Agradecemos sua atenção</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Requisito de negócios da cafeteria</a:t>
            </a:r>
          </a:p>
        </p:txBody>
      </p:sp>
      <p:sp>
        <p:nvSpPr>
          <p:cNvPr id="3" name="Content Placeholder 2">
            <a:extLst>
              <a:ext uri="{FF2B5EF4-FFF2-40B4-BE49-F238E27FC236}">
                <a16:creationId xmlns:a16="http://schemas.microsoft.com/office/drawing/2014/main" id="{4125A2CB-555F-8149-A98E-EC7B83CC0412}"/>
              </a:ext>
            </a:extLst>
          </p:cNvPr>
          <p:cNvSpPr>
            <a:spLocks noGrp="1" noChangeAspect="1"/>
          </p:cNvSpPr>
          <p:nvPr>
            <p:ph idx="1"/>
          </p:nvPr>
        </p:nvSpPr>
        <p:spPr>
          <a:xfrm>
            <a:off x="524030" y="1701478"/>
            <a:ext cx="11353800" cy="973240"/>
          </a:xfrm>
        </p:spPr>
        <p:txBody>
          <a:bodyPr rtlCol="0"/>
          <a:lstStyle/>
          <a:p>
            <a:pPr marL="0" indent="0" rtl="0">
              <a:buNone/>
            </a:pPr>
            <a:r>
              <a:rPr lang="pt-BR" sz="2000"/>
              <a:t>Se a infraestrutura da cafeteria não estiver disponível, as aplicações deverão retornar à execução dentro de um período comercialmente razoável para a equipe. Eles precisam de uma arquitetura compatível com seus planos de recuperação de desastres e que tenha, ao mesmo tempo, um custo otimizado.</a:t>
            </a:r>
          </a:p>
        </p:txBody>
      </p:sp>
      <p:sp>
        <p:nvSpPr>
          <p:cNvPr id="5" name="Rectangle 4">
            <a:extLst>
              <a:ext uri="{FF2B5EF4-FFF2-40B4-BE49-F238E27FC236}">
                <a16:creationId xmlns:a16="http://schemas.microsoft.com/office/drawing/2014/main" id="{81DEC70D-8A08-3640-BE12-11E9E6A5CB07}"/>
              </a:ext>
              <a:ext uri="{C183D7F6-B498-43B3-948B-1728B52AA6E4}">
                <adec:decorative xmlns:adec="http://schemas.microsoft.com/office/drawing/2017/decorative" xmlns="" val="1"/>
              </a:ext>
            </a:extLst>
          </p:cNvPr>
          <p:cNvSpPr/>
          <p:nvPr/>
        </p:nvSpPr>
        <p:spPr>
          <a:xfrm>
            <a:off x="420579" y="1579160"/>
            <a:ext cx="11412416" cy="1288773"/>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pic>
        <p:nvPicPr>
          <p:cNvPr id="11" name="Picture 10">
            <a:extLst>
              <a:ext uri="{FF2B5EF4-FFF2-40B4-BE49-F238E27FC236}">
                <a16:creationId xmlns:a16="http://schemas.microsoft.com/office/drawing/2014/main" id="{CD89BDA1-9E0D-CE42-A04B-43EAE4692E80}"/>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5745" y="3391779"/>
            <a:ext cx="4821244" cy="2247510"/>
          </a:xfrm>
          <a:prstGeom prst="rect">
            <a:avLst/>
          </a:prstGeom>
          <a:effectLst>
            <a:softEdge rad="114300"/>
          </a:effectLst>
        </p:spPr>
      </p:pic>
      <p:pic>
        <p:nvPicPr>
          <p:cNvPr id="7" name="Picture 6">
            <a:extLst>
              <a:ext uri="{FF2B5EF4-FFF2-40B4-BE49-F238E27FC236}">
                <a16:creationId xmlns:a16="http://schemas.microsoft.com/office/drawing/2014/main" id="{62E7A33C-1D47-3C41-9E2D-071A2B788FF6}"/>
              </a:ext>
              <a:ext uri="{C183D7F6-B498-43B3-948B-1728B52AA6E4}">
                <adec:decorative xmlns:adec="http://schemas.microsoft.com/office/drawing/2017/decorative" xmlns=""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5012" y="2999742"/>
            <a:ext cx="4817293" cy="3224799"/>
          </a:xfrm>
          <a:prstGeom prst="rect">
            <a:avLst/>
          </a:prstGeom>
          <a:effectLst>
            <a:softEdge rad="609600"/>
          </a:effectLst>
        </p:spPr>
      </p:pic>
    </p:spTree>
    <p:custDataLst>
      <p:tags r:id="rId1"/>
    </p:custDataLst>
    <p:extLst>
      <p:ext uri="{BB962C8B-B14F-4D97-AF65-F5344CB8AC3E}">
        <p14:creationId xmlns:p14="http://schemas.microsoft.com/office/powerpoint/2010/main" val="804685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p:txBody>
          <a:bodyPr rtlCol="0"/>
          <a:lstStyle/>
          <a:p>
            <a:pPr rtl="0"/>
            <a:r>
              <a:rPr lang="pt-BR"/>
              <a:t>Módulo 14: Planejar para desastres</a:t>
            </a:r>
          </a:p>
        </p:txBody>
      </p:sp>
      <p:sp>
        <p:nvSpPr>
          <p:cNvPr id="2" name="Title 1"/>
          <p:cNvSpPr>
            <a:spLocks noGrp="1"/>
          </p:cNvSpPr>
          <p:nvPr>
            <p:ph type="title"/>
          </p:nvPr>
        </p:nvSpPr>
        <p:spPr>
          <a:xfrm>
            <a:off x="419100" y="3140637"/>
            <a:ext cx="11353800" cy="474119"/>
          </a:xfrm>
        </p:spPr>
        <p:txBody>
          <a:bodyPr rtlCol="0"/>
          <a:lstStyle/>
          <a:p>
            <a:pPr rtl="0"/>
            <a:r>
              <a:rPr lang="pt-BR" sz="4000"/>
              <a:t>Seção 2: Estratégias de planejamento para desastres</a:t>
            </a:r>
          </a:p>
        </p:txBody>
      </p:sp>
    </p:spTree>
    <p:custDataLst>
      <p:tags r:id="rId1"/>
    </p:custDataLst>
    <p:extLst>
      <p:ext uri="{BB962C8B-B14F-4D97-AF65-F5344CB8AC3E}">
        <p14:creationId xmlns:p14="http://schemas.microsoft.com/office/powerpoint/2010/main" val="2590277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0B6A-66D0-CD46-A6D9-90F6772DBA56}"/>
              </a:ext>
            </a:extLst>
          </p:cNvPr>
          <p:cNvSpPr>
            <a:spLocks noGrp="1"/>
          </p:cNvSpPr>
          <p:nvPr>
            <p:ph type="title"/>
          </p:nvPr>
        </p:nvSpPr>
        <p:spPr/>
        <p:txBody>
          <a:bodyPr rtlCol="0"/>
          <a:lstStyle/>
          <a:p>
            <a:pPr rtl="0"/>
            <a:r>
              <a:rPr lang="pt-BR"/>
              <a:t>Planejamento para falhas</a:t>
            </a:r>
          </a:p>
        </p:txBody>
      </p:sp>
      <p:cxnSp>
        <p:nvCxnSpPr>
          <p:cNvPr id="23" name="Elbow Connector 22">
            <a:extLst>
              <a:ext uri="{FF2B5EF4-FFF2-40B4-BE49-F238E27FC236}">
                <a16:creationId xmlns:a16="http://schemas.microsoft.com/office/drawing/2014/main" id="{26B29D86-B74F-D64C-ADAC-4EC698DE3300}"/>
              </a:ext>
              <a:ext uri="{C183D7F6-B498-43B3-948B-1728B52AA6E4}">
                <adec:decorative xmlns:adec="http://schemas.microsoft.com/office/drawing/2017/decorative" xmlns="" val="1"/>
              </a:ext>
            </a:extLst>
          </p:cNvPr>
          <p:cNvCxnSpPr>
            <a:cxnSpLocks/>
            <a:stCxn id="5" idx="1"/>
            <a:endCxn id="15" idx="1"/>
          </p:cNvCxnSpPr>
          <p:nvPr/>
        </p:nvCxnSpPr>
        <p:spPr>
          <a:xfrm rot="10800000" flipH="1" flipV="1">
            <a:off x="2398293" y="2017183"/>
            <a:ext cx="1536032" cy="1995801"/>
          </a:xfrm>
          <a:prstGeom prst="bentConnector3">
            <a:avLst>
              <a:gd name="adj1" fmla="val -14883"/>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17534F-F078-F84E-8A78-2ACED4E50F7F}"/>
              </a:ext>
              <a:ext uri="{C183D7F6-B498-43B3-948B-1728B52AA6E4}">
                <adec:decorative xmlns:adec="http://schemas.microsoft.com/office/drawing/2017/decorative" xmlns="" val="1"/>
              </a:ext>
            </a:extLst>
          </p:cNvPr>
          <p:cNvCxnSpPr>
            <a:cxnSpLocks/>
            <a:stCxn id="5" idx="2"/>
            <a:endCxn id="15" idx="0"/>
          </p:cNvCxnSpPr>
          <p:nvPr/>
        </p:nvCxnSpPr>
        <p:spPr>
          <a:xfrm flipH="1">
            <a:off x="5945469" y="2513798"/>
            <a:ext cx="1" cy="1101969"/>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63B6EA4A-C0DA-1D42-9E57-8C740C58E0C4}"/>
              </a:ext>
              <a:ext uri="{C183D7F6-B498-43B3-948B-1728B52AA6E4}">
                <adec:decorative xmlns:adec="http://schemas.microsoft.com/office/drawing/2017/decorative" xmlns="" val="1"/>
              </a:ext>
            </a:extLst>
          </p:cNvPr>
          <p:cNvCxnSpPr>
            <a:cxnSpLocks/>
            <a:stCxn id="5" idx="3"/>
            <a:endCxn id="15" idx="3"/>
          </p:cNvCxnSpPr>
          <p:nvPr/>
        </p:nvCxnSpPr>
        <p:spPr>
          <a:xfrm flipH="1">
            <a:off x="7956613" y="2017184"/>
            <a:ext cx="1536033" cy="1995801"/>
          </a:xfrm>
          <a:prstGeom prst="bentConnector3">
            <a:avLst>
              <a:gd name="adj1" fmla="val -14882"/>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4A62016-B6D8-8846-874B-4CBC9F5FED71}"/>
              </a:ext>
            </a:extLst>
          </p:cNvPr>
          <p:cNvSpPr txBox="1"/>
          <p:nvPr/>
        </p:nvSpPr>
        <p:spPr>
          <a:xfrm>
            <a:off x="2555883" y="1694339"/>
            <a:ext cx="6779173" cy="738664"/>
          </a:xfrm>
          <a:prstGeom prst="rect">
            <a:avLst/>
          </a:prstGeom>
          <a:noFill/>
          <a:ln>
            <a:noFill/>
          </a:ln>
        </p:spPr>
        <p:txBody>
          <a:bodyPr wrap="square" rtlCol="0">
            <a:spAutoFit/>
          </a:bodyPr>
          <a:lstStyle/>
          <a:p>
            <a:pPr algn="ctr" rtl="0"/>
            <a:r>
              <a:rPr lang="pt-BR" sz="2400" i="1">
                <a:solidFill>
                  <a:schemeClr val="accent5"/>
                </a:solidFill>
                <a:latin typeface="Amazon Ember" panose="020B0603020204020204"/>
                <a:ea typeface="Amazon Ember" panose="020B0603020204020204" pitchFamily="34" charset="0"/>
                <a:cs typeface="Amazon Ember" panose="020B0603020204020204" pitchFamily="34" charset="0"/>
              </a:rPr>
              <a:t>“Tudo falha o tempo todo.”</a:t>
            </a:r>
            <a:endParaRPr lang="en-US" dirty="0">
              <a:solidFill>
                <a:schemeClr val="accent5"/>
              </a:solidFill>
              <a:latin typeface="Amazon Ember" panose="020B0603020204020204"/>
              <a:ea typeface="Amazon Ember" panose="020B0603020204020204" pitchFamily="34" charset="0"/>
              <a:cs typeface="Amazon Ember" panose="020B0603020204020204" pitchFamily="34" charset="0"/>
            </a:endParaRPr>
          </a:p>
          <a:p>
            <a:pPr algn="ctr" rtl="0"/>
            <a:r>
              <a:rPr lang="pt-BR">
                <a:latin typeface="Amazon Ember" panose="020B0603020204020204"/>
                <a:ea typeface="Amazon Ember" panose="020B0603020204020204" pitchFamily="34" charset="0"/>
                <a:cs typeface="Amazon Ember" panose="020B0603020204020204" pitchFamily="34" charset="0"/>
              </a:rPr>
              <a:t>– Werner Vogels</a:t>
            </a:r>
          </a:p>
        </p:txBody>
      </p:sp>
      <p:sp>
        <p:nvSpPr>
          <p:cNvPr id="5" name="Rectangle 4">
            <a:extLst>
              <a:ext uri="{FF2B5EF4-FFF2-40B4-BE49-F238E27FC236}">
                <a16:creationId xmlns:a16="http://schemas.microsoft.com/office/drawing/2014/main" id="{7067D483-31CA-7C46-8CD3-ADC1D364E278}"/>
              </a:ext>
              <a:ext uri="{C183D7F6-B498-43B3-948B-1728B52AA6E4}">
                <adec:decorative xmlns:adec="http://schemas.microsoft.com/office/drawing/2017/decorative" xmlns="" val="1"/>
              </a:ext>
            </a:extLst>
          </p:cNvPr>
          <p:cNvSpPr/>
          <p:nvPr/>
        </p:nvSpPr>
        <p:spPr>
          <a:xfrm>
            <a:off x="2398293" y="1520570"/>
            <a:ext cx="7094353" cy="993228"/>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a typeface="Amazon Ember" panose="020B0603020204020204" pitchFamily="34" charset="0"/>
              <a:cs typeface="Amazon Ember" panose="020B0603020204020204" pitchFamily="34" charset="0"/>
            </a:endParaRPr>
          </a:p>
        </p:txBody>
      </p:sp>
      <p:sp>
        <p:nvSpPr>
          <p:cNvPr id="7" name="TextBox 6">
            <a:extLst>
              <a:ext uri="{FF2B5EF4-FFF2-40B4-BE49-F238E27FC236}">
                <a16:creationId xmlns:a16="http://schemas.microsoft.com/office/drawing/2014/main" id="{54A64A40-BB5A-5040-8F28-12A27784AC32}"/>
              </a:ext>
            </a:extLst>
          </p:cNvPr>
          <p:cNvSpPr txBox="1"/>
          <p:nvPr/>
        </p:nvSpPr>
        <p:spPr>
          <a:xfrm>
            <a:off x="1055699" y="2957917"/>
            <a:ext cx="1976259" cy="646331"/>
          </a:xfrm>
          <a:prstGeom prst="rect">
            <a:avLst/>
          </a:prstGeom>
          <a:solidFill>
            <a:schemeClr val="accent6">
              <a:lumMod val="20000"/>
              <a:lumOff val="80000"/>
            </a:schemeClr>
          </a:solidFill>
          <a:ln>
            <a:solidFill>
              <a:schemeClr val="tx1">
                <a:lumMod val="65000"/>
                <a:lumOff val="35000"/>
              </a:schemeClr>
            </a:solidFill>
          </a:ln>
        </p:spPr>
        <p:txBody>
          <a:bodyPr wrap="square" rtlCol="0">
            <a:spAutoFit/>
          </a:bodyPr>
          <a:lstStyle/>
          <a:p>
            <a:pPr algn="ctr" rtl="0"/>
            <a:r>
              <a:rPr lang="pt-BR">
                <a:latin typeface="Amazon Ember" panose="020B0603020204020204"/>
                <a:ea typeface="Amazon Ember" panose="020B0603020204020204" pitchFamily="34" charset="0"/>
                <a:cs typeface="Amazon Ember" panose="020B0603020204020204" pitchFamily="34" charset="0"/>
              </a:rPr>
              <a:t>Eventos em pequena escala</a:t>
            </a:r>
          </a:p>
        </p:txBody>
      </p:sp>
      <p:sp>
        <p:nvSpPr>
          <p:cNvPr id="11" name="TextBox 10">
            <a:extLst>
              <a:ext uri="{FF2B5EF4-FFF2-40B4-BE49-F238E27FC236}">
                <a16:creationId xmlns:a16="http://schemas.microsoft.com/office/drawing/2014/main" id="{9B19A105-D7EB-D241-8B40-1D173D7AC93E}"/>
              </a:ext>
            </a:extLst>
          </p:cNvPr>
          <p:cNvSpPr txBox="1"/>
          <p:nvPr/>
        </p:nvSpPr>
        <p:spPr>
          <a:xfrm>
            <a:off x="4858080" y="2744575"/>
            <a:ext cx="2139752" cy="646331"/>
          </a:xfrm>
          <a:prstGeom prst="rect">
            <a:avLst/>
          </a:prstGeom>
          <a:solidFill>
            <a:schemeClr val="accent4">
              <a:lumMod val="20000"/>
              <a:lumOff val="80000"/>
            </a:schemeClr>
          </a:solidFill>
          <a:ln>
            <a:solidFill>
              <a:schemeClr val="tx1">
                <a:lumMod val="65000"/>
                <a:lumOff val="35000"/>
              </a:schemeClr>
            </a:solidFill>
          </a:ln>
        </p:spPr>
        <p:txBody>
          <a:bodyPr wrap="square" rtlCol="0">
            <a:spAutoFit/>
          </a:bodyPr>
          <a:lstStyle/>
          <a:p>
            <a:pPr algn="ctr" rtl="0"/>
            <a:r>
              <a:rPr lang="pt-BR">
                <a:latin typeface="Amazon Ember" panose="020B0603020204020204"/>
                <a:ea typeface="Amazon Ember" panose="020B0603020204020204" pitchFamily="34" charset="0"/>
                <a:cs typeface="Amazon Ember" panose="020B0603020204020204" pitchFamily="34" charset="0"/>
              </a:rPr>
              <a:t>Eventos em grande escala</a:t>
            </a:r>
          </a:p>
        </p:txBody>
      </p:sp>
      <p:sp>
        <p:nvSpPr>
          <p:cNvPr id="12" name="TextBox 11">
            <a:extLst>
              <a:ext uri="{FF2B5EF4-FFF2-40B4-BE49-F238E27FC236}">
                <a16:creationId xmlns:a16="http://schemas.microsoft.com/office/drawing/2014/main" id="{50E5EC69-5818-834F-8DF8-AD6B0AC54D49}"/>
              </a:ext>
            </a:extLst>
          </p:cNvPr>
          <p:cNvSpPr txBox="1"/>
          <p:nvPr/>
        </p:nvSpPr>
        <p:spPr>
          <a:xfrm>
            <a:off x="8590273" y="2957917"/>
            <a:ext cx="2286000" cy="369012"/>
          </a:xfrm>
          <a:prstGeom prst="rect">
            <a:avLst/>
          </a:prstGeom>
          <a:solidFill>
            <a:schemeClr val="accent5">
              <a:lumMod val="20000"/>
              <a:lumOff val="80000"/>
            </a:schemeClr>
          </a:solidFill>
          <a:ln>
            <a:solidFill>
              <a:schemeClr val="tx1">
                <a:lumMod val="65000"/>
                <a:lumOff val="35000"/>
              </a:schemeClr>
            </a:solidFill>
          </a:ln>
        </p:spPr>
        <p:txBody>
          <a:bodyPr wrap="square" rtlCol="0">
            <a:spAutoFit/>
          </a:bodyPr>
          <a:lstStyle/>
          <a:p>
            <a:pPr algn="ctr" rtl="0"/>
            <a:r>
              <a:rPr lang="pt-BR">
                <a:latin typeface="Amazon Ember" panose="020B0603020204020204"/>
                <a:ea typeface="Amazon Ember" panose="020B0603020204020204" pitchFamily="34" charset="0"/>
                <a:cs typeface="Amazon Ember" panose="020B0603020204020204" pitchFamily="34" charset="0"/>
              </a:rPr>
              <a:t>Eventos colossais</a:t>
            </a:r>
          </a:p>
        </p:txBody>
      </p:sp>
      <p:sp>
        <p:nvSpPr>
          <p:cNvPr id="14" name="TextBox 13">
            <a:extLst>
              <a:ext uri="{FF2B5EF4-FFF2-40B4-BE49-F238E27FC236}">
                <a16:creationId xmlns:a16="http://schemas.microsoft.com/office/drawing/2014/main" id="{A50DB300-2F15-AE4B-907B-F6972732D38F}"/>
              </a:ext>
            </a:extLst>
          </p:cNvPr>
          <p:cNvSpPr txBox="1"/>
          <p:nvPr/>
        </p:nvSpPr>
        <p:spPr>
          <a:xfrm>
            <a:off x="4053555" y="3753212"/>
            <a:ext cx="3783826" cy="369332"/>
          </a:xfrm>
          <a:prstGeom prst="rect">
            <a:avLst/>
          </a:prstGeom>
          <a:noFill/>
          <a:ln>
            <a:noFill/>
          </a:ln>
        </p:spPr>
        <p:txBody>
          <a:bodyPr wrap="square" rtlCol="0">
            <a:spAutoFit/>
          </a:bodyPr>
          <a:lstStyle/>
          <a:p>
            <a:pPr algn="ctr" rtl="0"/>
            <a:r>
              <a:rPr lang="pt-BR">
                <a:latin typeface="Amazon Ember" panose="020B0603020204020204"/>
                <a:ea typeface="Amazon Ember" panose="020B0603020204020204" pitchFamily="34" charset="0"/>
                <a:cs typeface="Amazon Ember" panose="020B0603020204020204" pitchFamily="34" charset="0"/>
              </a:rPr>
              <a:t>Como você se prepara para esses eventos?</a:t>
            </a:r>
          </a:p>
        </p:txBody>
      </p:sp>
      <p:sp>
        <p:nvSpPr>
          <p:cNvPr id="15" name="Rectangle 14">
            <a:extLst>
              <a:ext uri="{FF2B5EF4-FFF2-40B4-BE49-F238E27FC236}">
                <a16:creationId xmlns:a16="http://schemas.microsoft.com/office/drawing/2014/main" id="{6A282894-577A-D14C-8C1A-0234D3D59F0A}"/>
              </a:ext>
              <a:ext uri="{C183D7F6-B498-43B3-948B-1728B52AA6E4}">
                <adec:decorative xmlns:adec="http://schemas.microsoft.com/office/drawing/2017/decorative" xmlns="" val="1"/>
              </a:ext>
            </a:extLst>
          </p:cNvPr>
          <p:cNvSpPr/>
          <p:nvPr/>
        </p:nvSpPr>
        <p:spPr>
          <a:xfrm>
            <a:off x="3934325" y="3615767"/>
            <a:ext cx="4022288" cy="79443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a typeface="Amazon Ember" panose="020B0603020204020204" pitchFamily="34" charset="0"/>
              <a:cs typeface="Amazon Ember" panose="020B0603020204020204" pitchFamily="34" charset="0"/>
            </a:endParaRPr>
          </a:p>
        </p:txBody>
      </p:sp>
      <p:pic>
        <p:nvPicPr>
          <p:cNvPr id="9" name="Picture 8">
            <a:extLst>
              <a:ext uri="{FF2B5EF4-FFF2-40B4-BE49-F238E27FC236}">
                <a16:creationId xmlns:a16="http://schemas.microsoft.com/office/drawing/2014/main" id="{AE211ADC-4C1E-E040-946F-0329C1D0D87A}"/>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55699" y="4776368"/>
            <a:ext cx="5183099" cy="1596684"/>
          </a:xfrm>
          <a:prstGeom prst="rect">
            <a:avLst/>
          </a:prstGeom>
        </p:spPr>
      </p:pic>
      <p:pic>
        <p:nvPicPr>
          <p:cNvPr id="16" name="Picture 15">
            <a:extLst>
              <a:ext uri="{FF2B5EF4-FFF2-40B4-BE49-F238E27FC236}">
                <a16:creationId xmlns:a16="http://schemas.microsoft.com/office/drawing/2014/main" id="{4CFB389E-34FE-2E44-A087-7711185620A1}"/>
              </a:ext>
              <a:ext uri="{C183D7F6-B498-43B3-948B-1728B52AA6E4}">
                <adec:decorative xmlns:adec="http://schemas.microsoft.com/office/drawing/2017/decorative" xmlns="" val="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708563" y="4784719"/>
            <a:ext cx="3111316" cy="1579982"/>
          </a:xfrm>
          <a:prstGeom prst="rect">
            <a:avLst/>
          </a:prstGeom>
        </p:spPr>
      </p:pic>
    </p:spTree>
    <p:custDataLst>
      <p:tags r:id="rId1"/>
    </p:custDataLst>
    <p:extLst>
      <p:ext uri="{BB962C8B-B14F-4D97-AF65-F5344CB8AC3E}">
        <p14:creationId xmlns:p14="http://schemas.microsoft.com/office/powerpoint/2010/main" val="4061316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9DB6-62E2-7544-8E21-BB1C3C5973AD}"/>
              </a:ext>
            </a:extLst>
          </p:cNvPr>
          <p:cNvSpPr>
            <a:spLocks noGrp="1"/>
          </p:cNvSpPr>
          <p:nvPr>
            <p:ph type="title"/>
          </p:nvPr>
        </p:nvSpPr>
        <p:spPr/>
        <p:txBody>
          <a:bodyPr rtlCol="0"/>
          <a:lstStyle/>
          <a:p>
            <a:pPr rtl="0"/>
            <a:r>
              <a:rPr lang="pt-BR"/>
              <a:t>Evitando e planejando a ação caso haja um desastre</a:t>
            </a:r>
          </a:p>
        </p:txBody>
      </p:sp>
      <p:graphicFrame>
        <p:nvGraphicFramePr>
          <p:cNvPr id="3" name="Diagram 2" descr="text showing high availability, backup, and disaster recovery - fully described in the notes below the slides.">
            <a:extLst>
              <a:ext uri="{FF2B5EF4-FFF2-40B4-BE49-F238E27FC236}">
                <a16:creationId xmlns:a16="http://schemas.microsoft.com/office/drawing/2014/main" id="{550F8629-917A-6E44-A13A-B8B7DBB364FB}"/>
              </a:ext>
            </a:extLst>
          </p:cNvPr>
          <p:cNvGraphicFramePr/>
          <p:nvPr>
            <p:extLst>
              <p:ext uri="{D42A27DB-BD31-4B8C-83A1-F6EECF244321}">
                <p14:modId xmlns:p14="http://schemas.microsoft.com/office/powerpoint/2010/main" val="2161321602"/>
              </p:ext>
            </p:extLst>
          </p:nvPr>
        </p:nvGraphicFramePr>
        <p:xfrm>
          <a:off x="1199768" y="1686910"/>
          <a:ext cx="9743089" cy="44822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137501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5D601-DC22-234C-AAC2-9C3C9E4B6E83}"/>
              </a:ext>
            </a:extLst>
          </p:cNvPr>
          <p:cNvSpPr>
            <a:spLocks noGrp="1"/>
          </p:cNvSpPr>
          <p:nvPr>
            <p:ph type="title"/>
          </p:nvPr>
        </p:nvSpPr>
        <p:spPr/>
        <p:txBody>
          <a:bodyPr rtlCol="0"/>
          <a:lstStyle/>
          <a:p>
            <a:pPr rtl="0"/>
            <a:r>
              <a:rPr lang="pt-BR" sz="3600"/>
              <a:t>Princípios de design do AWS Well-Architected Framework selecionados</a:t>
            </a:r>
          </a:p>
        </p:txBody>
      </p:sp>
      <p:sp>
        <p:nvSpPr>
          <p:cNvPr id="3" name="Content Placeholder 2">
            <a:extLst>
              <a:ext uri="{FF2B5EF4-FFF2-40B4-BE49-F238E27FC236}">
                <a16:creationId xmlns:a16="http://schemas.microsoft.com/office/drawing/2014/main" id="{470BE7B2-EE4F-574F-A43F-ED2E1A11C0B2}"/>
              </a:ext>
            </a:extLst>
          </p:cNvPr>
          <p:cNvSpPr>
            <a:spLocks noGrp="1"/>
          </p:cNvSpPr>
          <p:nvPr>
            <p:ph idx="1"/>
          </p:nvPr>
        </p:nvSpPr>
        <p:spPr>
          <a:xfrm>
            <a:off x="419100" y="1628525"/>
            <a:ext cx="6064827" cy="4548438"/>
          </a:xfrm>
        </p:spPr>
        <p:txBody>
          <a:bodyPr rtlCol="0"/>
          <a:lstStyle/>
          <a:p>
            <a:pPr marL="0" indent="0" rtl="0">
              <a:buNone/>
            </a:pPr>
            <a:r>
              <a:rPr lang="pt-BR"/>
              <a:t>Pilar Excelência operacional</a:t>
            </a:r>
          </a:p>
          <a:p>
            <a:pPr lvl="1" rtl="0"/>
            <a:r>
              <a:rPr lang="pt-BR" sz="2200"/>
              <a:t>Preveja falhas</a:t>
            </a:r>
          </a:p>
          <a:p>
            <a:pPr lvl="1" rtl="0"/>
            <a:r>
              <a:rPr lang="pt-BR" sz="2200"/>
              <a:t>Aperfeiçoe os procedimentos operacionais frequentemente</a:t>
            </a:r>
          </a:p>
          <a:p>
            <a:pPr marL="0" indent="0" rtl="0">
              <a:buNone/>
            </a:pPr>
            <a:endParaRPr lang="en-US" dirty="0"/>
          </a:p>
          <a:p>
            <a:pPr marL="0" indent="0" rtl="0">
              <a:buNone/>
            </a:pPr>
            <a:r>
              <a:rPr lang="pt-BR"/>
              <a:t>Pilar Confiabilidade</a:t>
            </a:r>
          </a:p>
          <a:p>
            <a:pPr lvl="1" rtl="0"/>
            <a:r>
              <a:rPr lang="pt-BR" sz="2200"/>
              <a:t>Teste os procedimentos de recuperação</a:t>
            </a:r>
          </a:p>
          <a:p>
            <a:pPr lvl="1" rtl="0"/>
            <a:r>
              <a:rPr lang="pt-BR" sz="2200"/>
              <a:t>Recupere-se automaticamente de falhas</a:t>
            </a:r>
          </a:p>
          <a:p>
            <a:pPr lvl="1" rtl="0"/>
            <a:endParaRPr lang="en-US" dirty="0"/>
          </a:p>
        </p:txBody>
      </p:sp>
      <p:pic>
        <p:nvPicPr>
          <p:cNvPr id="8" name="Picture 7">
            <a:extLst>
              <a:ext uri="{FF2B5EF4-FFF2-40B4-BE49-F238E27FC236}">
                <a16:creationId xmlns:a16="http://schemas.microsoft.com/office/drawing/2014/main" id="{777519FC-9045-FB4A-BCB5-BE4D21B317C5}"/>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627539" y="2138069"/>
            <a:ext cx="5145361" cy="3429000"/>
          </a:xfrm>
          <a:prstGeom prst="rect">
            <a:avLst/>
          </a:prstGeom>
        </p:spPr>
      </p:pic>
    </p:spTree>
    <p:custDataLst>
      <p:tags r:id="rId1"/>
    </p:custDataLst>
    <p:extLst>
      <p:ext uri="{BB962C8B-B14F-4D97-AF65-F5344CB8AC3E}">
        <p14:creationId xmlns:p14="http://schemas.microsoft.com/office/powerpoint/2010/main" val="29349803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PROJECT_OPEN" val="0"/>
  <p:tag name="ARTICULATE_SLIDE_COUNT" val="49"/>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TotalTime>
  <Words>11127</Words>
  <Application>Microsoft Office PowerPoint</Application>
  <PresentationFormat>Widescreen</PresentationFormat>
  <Paragraphs>849</Paragraphs>
  <Slides>49</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Helvetica Neue</vt:lpstr>
      <vt:lpstr>Amazon Ember</vt:lpstr>
      <vt:lpstr>Amazon Ember Light</vt:lpstr>
      <vt:lpstr>Arial</vt:lpstr>
      <vt:lpstr>Calibri</vt:lpstr>
      <vt:lpstr>Lucida Console</vt:lpstr>
      <vt:lpstr>Wingdings</vt:lpstr>
      <vt:lpstr>Office Theme</vt:lpstr>
      <vt:lpstr>Módulo 14: Planejar para desastres</vt:lpstr>
      <vt:lpstr>Visão geral do módulo</vt:lpstr>
      <vt:lpstr>Objetivos do módulo</vt:lpstr>
      <vt:lpstr>Seção 1: Necessidade arquitetônica</vt:lpstr>
      <vt:lpstr>Requisito de negócios da cafeteria</vt:lpstr>
      <vt:lpstr>Seção 2: Estratégias de planejamento para desastres</vt:lpstr>
      <vt:lpstr>Planejamento para falhas</vt:lpstr>
      <vt:lpstr>Evitando e planejando a ação caso haja um desastre</vt:lpstr>
      <vt:lpstr>Princípios de design do AWS Well-Architected Framework selecionados</vt:lpstr>
      <vt:lpstr>Objetivo de ponto de recuperação (RPO)</vt:lpstr>
      <vt:lpstr>Objetivo de tempo de recuperação (RTO)</vt:lpstr>
      <vt:lpstr>Plano para recuperação de desastres</vt:lpstr>
      <vt:lpstr>Componentes básicos do armazenamento e backup</vt:lpstr>
      <vt:lpstr>Melhor prática: replicação entre regiões do S3</vt:lpstr>
      <vt:lpstr>Melhor prática: snapshots de volume do EBS</vt:lpstr>
      <vt:lpstr>Melhor prática: replicação do sistema de arquivos</vt:lpstr>
      <vt:lpstr>A capacidade computacional deve ser rapidamente recuperável</vt:lpstr>
      <vt:lpstr>Estratégias para recuperação de desastres computacionais</vt:lpstr>
      <vt:lpstr>Redes: design para resiliência e recuperação</vt:lpstr>
      <vt:lpstr>Bancos de dados: recursos que suportam a recuperação</vt:lpstr>
      <vt:lpstr>Serviços de automação: replicação ou reimplantação rápida de ambientes</vt:lpstr>
      <vt:lpstr>Principais lições da Seção 2</vt:lpstr>
      <vt:lpstr>Seção 3: Padrões de recuperação de desastres</vt:lpstr>
      <vt:lpstr>Padrões comuns de recuperação de desastres na AWS</vt:lpstr>
      <vt:lpstr>Padrão de backup e restauração</vt:lpstr>
      <vt:lpstr>AWS Storage Gateway</vt:lpstr>
      <vt:lpstr>Backup e restauração: lista de verificação</vt:lpstr>
      <vt:lpstr>Padrão da chama piloto: fase de preparação</vt:lpstr>
      <vt:lpstr>Padrão da chama piloto: em caso de desastre</vt:lpstr>
      <vt:lpstr>Padrão da chama piloto: lista de verificação</vt:lpstr>
      <vt:lpstr>Padrão de espera passiva: fase de preparação</vt:lpstr>
      <vt:lpstr>Padrão de espera passiva: em caso de desastre</vt:lpstr>
      <vt:lpstr>Padrão de espera passiva: lista de verificação</vt:lpstr>
      <vt:lpstr>Padrão multissite</vt:lpstr>
      <vt:lpstr>Multissite: lista de verificação</vt:lpstr>
      <vt:lpstr>Resumo dos padrões comuns de DR</vt:lpstr>
      <vt:lpstr>Preparação da DR: melhores práticas</vt:lpstr>
      <vt:lpstr>Principais lições da Seção 3</vt:lpstr>
      <vt:lpstr>Módulo 14 – Laboratório guiado: Armazenamento híbrido e migração de dados com o gateway de arquivos do AWS Storage Gateway</vt:lpstr>
      <vt:lpstr>Laboratório guiado: tarefas</vt:lpstr>
      <vt:lpstr>Laboratório guiado: produto final </vt:lpstr>
      <vt:lpstr>Comece o Módulo 14 – Laboratório guiado: Armazenamento híbrido e migração de dados com o gateway de arquivos do AWS Storage Gateway</vt:lpstr>
      <vt:lpstr>Resumo do laboratório guiado: principais lições</vt:lpstr>
      <vt:lpstr>Conclusão do módulo</vt:lpstr>
      <vt:lpstr>Resumo do módulo</vt:lpstr>
      <vt:lpstr>Conclua o teste de conhecimento</vt:lpstr>
      <vt:lpstr>Exemplo de pergunta do exame</vt:lpstr>
      <vt:lpstr>Recursos adicionais</vt:lpstr>
      <vt:lpstr>Agradecemos sua atenção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Chen, Yue</cp:lastModifiedBy>
  <cp:revision>610</cp:revision>
  <cp:lastPrinted>2018-12-10T23:37:28Z</cp:lastPrinted>
  <dcterms:created xsi:type="dcterms:W3CDTF">2019-09-16T17:01:53Z</dcterms:created>
  <dcterms:modified xsi:type="dcterms:W3CDTF">2021-03-30T08:02:39Z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